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57" r:id="rId2"/>
    <p:sldId id="458" r:id="rId3"/>
    <p:sldId id="460" r:id="rId4"/>
    <p:sldId id="459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9900"/>
    <a:srgbClr val="CCFFCC"/>
    <a:srgbClr val="00FFFF"/>
    <a:srgbClr val="FFCC99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29" autoAdjust="0"/>
  </p:normalViewPr>
  <p:slideViewPr>
    <p:cSldViewPr>
      <p:cViewPr>
        <p:scale>
          <a:sx n="90" d="100"/>
          <a:sy n="90" d="100"/>
        </p:scale>
        <p:origin x="-2244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8962E-D5B7-4B7C-9EA8-D87DA9BF0576}" type="datetimeFigureOut">
              <a:rPr lang="es-ES" smtClean="0"/>
              <a:pPr/>
              <a:t>18/11/2015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5C783-E05B-4072-B635-62A9700015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2067-7E51-4797-87E1-67D5B2124F53}" type="slidenum">
              <a:rPr lang="es-CO" smtClean="0"/>
              <a:pPr/>
              <a:t>5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3B6-29EB-4DC8-9C61-A0C470BA00B1}" type="datetimeFigureOut">
              <a:rPr lang="es-CO" smtClean="0"/>
              <a:pPr/>
              <a:t>18/11/2015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6852-5B69-45E3-9A63-59E84A25BD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16646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3B6-29EB-4DC8-9C61-A0C470BA00B1}" type="datetimeFigureOut">
              <a:rPr lang="es-CO" smtClean="0"/>
              <a:pPr/>
              <a:t>18/11/2015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6852-5B69-45E3-9A63-59E84A25BD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7717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3B6-29EB-4DC8-9C61-A0C470BA00B1}" type="datetimeFigureOut">
              <a:rPr lang="es-CO" smtClean="0"/>
              <a:pPr/>
              <a:t>18/11/2015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6852-5B69-45E3-9A63-59E84A25BD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61467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3B6-29EB-4DC8-9C61-A0C470BA00B1}" type="datetimeFigureOut">
              <a:rPr lang="es-CO" smtClean="0"/>
              <a:pPr/>
              <a:t>18/11/2015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6852-5B69-45E3-9A63-59E84A25BD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9367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3B6-29EB-4DC8-9C61-A0C470BA00B1}" type="datetimeFigureOut">
              <a:rPr lang="es-CO" smtClean="0"/>
              <a:pPr/>
              <a:t>18/11/2015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6852-5B69-45E3-9A63-59E84A25BD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4445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3B6-29EB-4DC8-9C61-A0C470BA00B1}" type="datetimeFigureOut">
              <a:rPr lang="es-CO" smtClean="0"/>
              <a:pPr/>
              <a:t>18/11/2015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6852-5B69-45E3-9A63-59E84A25BD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53607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3B6-29EB-4DC8-9C61-A0C470BA00B1}" type="datetimeFigureOut">
              <a:rPr lang="es-CO" smtClean="0"/>
              <a:pPr/>
              <a:t>18/11/2015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6852-5B69-45E3-9A63-59E84A25BD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03196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3B6-29EB-4DC8-9C61-A0C470BA00B1}" type="datetimeFigureOut">
              <a:rPr lang="es-CO" smtClean="0"/>
              <a:pPr/>
              <a:t>18/11/2015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6852-5B69-45E3-9A63-59E84A25BD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2110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3B6-29EB-4DC8-9C61-A0C470BA00B1}" type="datetimeFigureOut">
              <a:rPr lang="es-CO" smtClean="0"/>
              <a:pPr/>
              <a:t>18/11/2015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6852-5B69-45E3-9A63-59E84A25BD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59740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3B6-29EB-4DC8-9C61-A0C470BA00B1}" type="datetimeFigureOut">
              <a:rPr lang="es-CO" smtClean="0"/>
              <a:pPr/>
              <a:t>18/11/2015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6852-5B69-45E3-9A63-59E84A25BD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443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3B6-29EB-4DC8-9C61-A0C470BA00B1}" type="datetimeFigureOut">
              <a:rPr lang="es-CO" smtClean="0"/>
              <a:pPr/>
              <a:t>18/11/2015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6852-5B69-45E3-9A63-59E84A25BD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0520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03B6-29EB-4DC8-9C61-A0C470BA00B1}" type="datetimeFigureOut">
              <a:rPr lang="es-CO" smtClean="0"/>
              <a:pPr/>
              <a:t>18/11/2015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6852-5B69-45E3-9A63-59E84A25BD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251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7433"/>
            <a:ext cx="9144000" cy="478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0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23528" y="116632"/>
            <a:ext cx="1246995" cy="1296144"/>
            <a:chOff x="-52248" y="3163"/>
            <a:chExt cx="1246995" cy="1482862"/>
          </a:xfrm>
        </p:grpSpPr>
        <p:sp>
          <p:nvSpPr>
            <p:cNvPr id="5" name="4 Cheurón"/>
            <p:cNvSpPr/>
            <p:nvPr/>
          </p:nvSpPr>
          <p:spPr>
            <a:xfrm rot="5400000">
              <a:off x="-170181" y="121096"/>
              <a:ext cx="1482862" cy="1246995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urón 4"/>
            <p:cNvSpPr/>
            <p:nvPr/>
          </p:nvSpPr>
          <p:spPr>
            <a:xfrm>
              <a:off x="-52248" y="744594"/>
              <a:ext cx="1246995" cy="235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</a:t>
              </a:r>
              <a:endParaRPr lang="es-CO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2339752" y="1484784"/>
            <a:ext cx="1728192" cy="1152128"/>
            <a:chOff x="-52248" y="1290569"/>
            <a:chExt cx="1209627" cy="1482862"/>
          </a:xfrm>
        </p:grpSpPr>
        <p:sp>
          <p:nvSpPr>
            <p:cNvPr id="8" name="7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6"/>
            <p:cNvSpPr/>
            <p:nvPr/>
          </p:nvSpPr>
          <p:spPr>
            <a:xfrm>
              <a:off x="-52248" y="2129481"/>
              <a:ext cx="1209627" cy="27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9 Grupo"/>
          <p:cNvGrpSpPr/>
          <p:nvPr/>
        </p:nvGrpSpPr>
        <p:grpSpPr>
          <a:xfrm>
            <a:off x="1979712" y="285728"/>
            <a:ext cx="6483505" cy="839016"/>
            <a:chOff x="1090251" y="3164"/>
            <a:chExt cx="5962919" cy="963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" name="10 Redondear rectángulo de esquina del mismo lado"/>
            <p:cNvSpPr/>
            <p:nvPr/>
          </p:nvSpPr>
          <p:spPr>
            <a:xfrm rot="5400000">
              <a:off x="3589781" y="-2496366"/>
              <a:ext cx="963860" cy="5962919"/>
            </a:xfrm>
            <a:prstGeom prst="round2Same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4"/>
            <p:cNvSpPr/>
            <p:nvPr/>
          </p:nvSpPr>
          <p:spPr>
            <a:xfrm>
              <a:off x="1090252" y="50215"/>
              <a:ext cx="5915867" cy="869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SALUD PÚBLICA</a:t>
              </a:r>
              <a:endPara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12 Grupo"/>
          <p:cNvGrpSpPr/>
          <p:nvPr/>
        </p:nvGrpSpPr>
        <p:grpSpPr>
          <a:xfrm>
            <a:off x="4139952" y="1484784"/>
            <a:ext cx="2232248" cy="1179884"/>
            <a:chOff x="1071568" y="1290570"/>
            <a:chExt cx="6276756" cy="963860"/>
          </a:xfrm>
        </p:grpSpPr>
        <p:sp>
          <p:nvSpPr>
            <p:cNvPr id="14" name="13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Disminuir en un 0,35% la tasa de desnutrición global en menores de 18 años durante el cuatrienio</a:t>
              </a:r>
              <a:endParaRPr lang="es-CO" sz="1200" kern="1200" dirty="0"/>
            </a:p>
          </p:txBody>
        </p:sp>
      </p:grpSp>
      <p:grpSp>
        <p:nvGrpSpPr>
          <p:cNvPr id="10" name="15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17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13" name="18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20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16" name="21 Grupo"/>
          <p:cNvGrpSpPr/>
          <p:nvPr/>
        </p:nvGrpSpPr>
        <p:grpSpPr>
          <a:xfrm>
            <a:off x="323528" y="4005064"/>
            <a:ext cx="2736304" cy="936103"/>
            <a:chOff x="1071567" y="2577974"/>
            <a:chExt cx="5962919" cy="963860"/>
          </a:xfrm>
        </p:grpSpPr>
        <p:sp>
          <p:nvSpPr>
            <p:cNvPr id="23" name="22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Formular e implementar al 100% la  política municipal de Seguridad Alimentaria y Nutricional (SAN) </a:t>
              </a:r>
              <a:endParaRPr lang="es-CO" sz="1200" kern="1200" dirty="0" smtClean="0"/>
            </a:p>
          </p:txBody>
        </p:sp>
      </p:grpSp>
      <p:grpSp>
        <p:nvGrpSpPr>
          <p:cNvPr id="19" name="24 Grupo"/>
          <p:cNvGrpSpPr/>
          <p:nvPr/>
        </p:nvGrpSpPr>
        <p:grpSpPr>
          <a:xfrm>
            <a:off x="899592" y="2852936"/>
            <a:ext cx="1440160" cy="936104"/>
            <a:chOff x="2844800" y="1828800"/>
            <a:chExt cx="2235200" cy="2235200"/>
          </a:xfrm>
        </p:grpSpPr>
        <p:sp>
          <p:nvSpPr>
            <p:cNvPr id="26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33 Grupo"/>
          <p:cNvGrpSpPr/>
          <p:nvPr/>
        </p:nvGrpSpPr>
        <p:grpSpPr>
          <a:xfrm>
            <a:off x="3275856" y="4005064"/>
            <a:ext cx="2736304" cy="936103"/>
            <a:chOff x="1071567" y="2577974"/>
            <a:chExt cx="5962919" cy="963860"/>
          </a:xfrm>
        </p:grpSpPr>
        <p:sp>
          <p:nvSpPr>
            <p:cNvPr id="35" name="34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Aumentar a 6000 las valoraciones nutricionales con el fortalecimiento de los programas de apoyo y  complementación nutricional – SISVAN</a:t>
              </a:r>
              <a:endParaRPr lang="es-CO" sz="1200" kern="1200" dirty="0" smtClean="0"/>
            </a:p>
          </p:txBody>
        </p:sp>
      </p:grpSp>
      <p:grpSp>
        <p:nvGrpSpPr>
          <p:cNvPr id="25" name="36 Grupo"/>
          <p:cNvGrpSpPr/>
          <p:nvPr/>
        </p:nvGrpSpPr>
        <p:grpSpPr>
          <a:xfrm>
            <a:off x="3851920" y="2852936"/>
            <a:ext cx="1440160" cy="936104"/>
            <a:chOff x="2844800" y="1828800"/>
            <a:chExt cx="2235200" cy="2235200"/>
          </a:xfrm>
          <a:solidFill>
            <a:schemeClr val="accent2">
              <a:lumMod val="75000"/>
            </a:schemeClr>
          </a:solidFill>
        </p:grpSpPr>
        <p:sp>
          <p:nvSpPr>
            <p:cNvPr id="38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45 Grupo"/>
          <p:cNvGrpSpPr/>
          <p:nvPr/>
        </p:nvGrpSpPr>
        <p:grpSpPr>
          <a:xfrm>
            <a:off x="6228184" y="4005064"/>
            <a:ext cx="2736304" cy="936103"/>
            <a:chOff x="1071567" y="2577974"/>
            <a:chExt cx="5962919" cy="963860"/>
          </a:xfrm>
        </p:grpSpPr>
        <p:sp>
          <p:nvSpPr>
            <p:cNvPr id="47" name="46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Vincular a 496 infantes en el programa de lactancia materna  exclusiva en los primeros cuatro meses de vida</a:t>
              </a:r>
              <a:endParaRPr lang="es-CO" sz="1200" kern="1200" dirty="0" smtClean="0"/>
            </a:p>
          </p:txBody>
        </p:sp>
      </p:grpSp>
      <p:grpSp>
        <p:nvGrpSpPr>
          <p:cNvPr id="29" name="48 Grupo"/>
          <p:cNvGrpSpPr/>
          <p:nvPr/>
        </p:nvGrpSpPr>
        <p:grpSpPr>
          <a:xfrm>
            <a:off x="6804248" y="2852936"/>
            <a:ext cx="1440160" cy="936104"/>
            <a:chOff x="2844800" y="1828800"/>
            <a:chExt cx="2235200" cy="2235200"/>
          </a:xfrm>
          <a:solidFill>
            <a:schemeClr val="accent1">
              <a:lumMod val="75000"/>
            </a:schemeClr>
          </a:solidFill>
        </p:grpSpPr>
        <p:sp>
          <p:nvSpPr>
            <p:cNvPr id="50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57 Grupo"/>
          <p:cNvGrpSpPr/>
          <p:nvPr/>
        </p:nvGrpSpPr>
        <p:grpSpPr>
          <a:xfrm>
            <a:off x="539552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59" name="58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80%</a:t>
              </a:r>
            </a:p>
          </p:txBody>
        </p:sp>
      </p:grpSp>
      <p:grpSp>
        <p:nvGrpSpPr>
          <p:cNvPr id="31" name="60 Grupo"/>
          <p:cNvGrpSpPr/>
          <p:nvPr/>
        </p:nvGrpSpPr>
        <p:grpSpPr>
          <a:xfrm>
            <a:off x="3491880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62" name="61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3" name="62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90%</a:t>
              </a:r>
            </a:p>
          </p:txBody>
        </p:sp>
      </p:grpSp>
      <p:grpSp>
        <p:nvGrpSpPr>
          <p:cNvPr id="32" name="63 Grupo"/>
          <p:cNvGrpSpPr/>
          <p:nvPr/>
        </p:nvGrpSpPr>
        <p:grpSpPr>
          <a:xfrm>
            <a:off x="6444208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65" name="64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23528" y="116632"/>
            <a:ext cx="1246995" cy="1296144"/>
            <a:chOff x="-52248" y="3163"/>
            <a:chExt cx="1246995" cy="1482862"/>
          </a:xfrm>
        </p:grpSpPr>
        <p:sp>
          <p:nvSpPr>
            <p:cNvPr id="5" name="4 Cheurón"/>
            <p:cNvSpPr/>
            <p:nvPr/>
          </p:nvSpPr>
          <p:spPr>
            <a:xfrm rot="5400000">
              <a:off x="-170181" y="121096"/>
              <a:ext cx="1482862" cy="1246995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urón 4"/>
            <p:cNvSpPr/>
            <p:nvPr/>
          </p:nvSpPr>
          <p:spPr>
            <a:xfrm>
              <a:off x="-52248" y="744594"/>
              <a:ext cx="1246995" cy="235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</a:t>
              </a:r>
              <a:endParaRPr lang="es-CO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2339752" y="1484784"/>
            <a:ext cx="1728192" cy="1152128"/>
            <a:chOff x="-52248" y="1290569"/>
            <a:chExt cx="1209627" cy="1482862"/>
          </a:xfrm>
        </p:grpSpPr>
        <p:sp>
          <p:nvSpPr>
            <p:cNvPr id="8" name="7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6"/>
            <p:cNvSpPr/>
            <p:nvPr/>
          </p:nvSpPr>
          <p:spPr>
            <a:xfrm>
              <a:off x="-52248" y="2129481"/>
              <a:ext cx="1209627" cy="27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9 Grupo"/>
          <p:cNvGrpSpPr/>
          <p:nvPr/>
        </p:nvGrpSpPr>
        <p:grpSpPr>
          <a:xfrm>
            <a:off x="1979712" y="285728"/>
            <a:ext cx="6483505" cy="839016"/>
            <a:chOff x="1090251" y="3164"/>
            <a:chExt cx="5962919" cy="963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" name="10 Redondear rectángulo de esquina del mismo lado"/>
            <p:cNvSpPr/>
            <p:nvPr/>
          </p:nvSpPr>
          <p:spPr>
            <a:xfrm rot="5400000">
              <a:off x="3589781" y="-2496366"/>
              <a:ext cx="963860" cy="5962919"/>
            </a:xfrm>
            <a:prstGeom prst="round2Same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4"/>
            <p:cNvSpPr/>
            <p:nvPr/>
          </p:nvSpPr>
          <p:spPr>
            <a:xfrm>
              <a:off x="1090252" y="50215"/>
              <a:ext cx="5915867" cy="869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SALUD PÚBLICA</a:t>
              </a:r>
              <a:endPara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12 Grupo"/>
          <p:cNvGrpSpPr/>
          <p:nvPr/>
        </p:nvGrpSpPr>
        <p:grpSpPr>
          <a:xfrm>
            <a:off x="4139952" y="1484784"/>
            <a:ext cx="2232248" cy="1179884"/>
            <a:chOff x="1071568" y="1290570"/>
            <a:chExt cx="6276756" cy="963860"/>
          </a:xfrm>
        </p:grpSpPr>
        <p:sp>
          <p:nvSpPr>
            <p:cNvPr id="14" name="13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Mantener en 0 los casos rábicos en humanos por riesgo canino o felino (Anual) y mantener el programa de esterilizaciones</a:t>
              </a:r>
              <a:endParaRPr lang="es-CO" sz="1200" kern="1200" dirty="0"/>
            </a:p>
          </p:txBody>
        </p:sp>
      </p:grpSp>
      <p:grpSp>
        <p:nvGrpSpPr>
          <p:cNvPr id="10" name="15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17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13" name="18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20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16" name="21 Grupo"/>
          <p:cNvGrpSpPr/>
          <p:nvPr/>
        </p:nvGrpSpPr>
        <p:grpSpPr>
          <a:xfrm>
            <a:off x="323528" y="4161080"/>
            <a:ext cx="2736304" cy="780087"/>
            <a:chOff x="1071567" y="2577974"/>
            <a:chExt cx="5962919" cy="963860"/>
          </a:xfrm>
        </p:grpSpPr>
        <p:sp>
          <p:nvSpPr>
            <p:cNvPr id="23" name="22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Mantener la cobertura de vacunación de la población canina y felina del municipio. en 5000 animales</a:t>
              </a:r>
              <a:endParaRPr lang="es-CO" sz="1200" kern="1200" dirty="0" smtClean="0"/>
            </a:p>
          </p:txBody>
        </p:sp>
      </p:grpSp>
      <p:grpSp>
        <p:nvGrpSpPr>
          <p:cNvPr id="19" name="24 Grupo"/>
          <p:cNvGrpSpPr/>
          <p:nvPr/>
        </p:nvGrpSpPr>
        <p:grpSpPr>
          <a:xfrm>
            <a:off x="899592" y="2852936"/>
            <a:ext cx="1440160" cy="936104"/>
            <a:chOff x="2844800" y="1828800"/>
            <a:chExt cx="2235200" cy="2235200"/>
          </a:xfrm>
        </p:grpSpPr>
        <p:sp>
          <p:nvSpPr>
            <p:cNvPr id="26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33 Grupo"/>
          <p:cNvGrpSpPr/>
          <p:nvPr/>
        </p:nvGrpSpPr>
        <p:grpSpPr>
          <a:xfrm>
            <a:off x="3275856" y="4161080"/>
            <a:ext cx="2736304" cy="780087"/>
            <a:chOff x="1071567" y="2577974"/>
            <a:chExt cx="5962919" cy="963860"/>
          </a:xfrm>
        </p:grpSpPr>
        <p:sp>
          <p:nvSpPr>
            <p:cNvPr id="35" name="34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Disminuir a 225 los casos de accidentes  generados por canino y/o felino con acciones de prevención y promoción en zoonosis</a:t>
              </a:r>
              <a:endParaRPr lang="es-CO" sz="1200" kern="12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36 Grupo"/>
          <p:cNvGrpSpPr/>
          <p:nvPr/>
        </p:nvGrpSpPr>
        <p:grpSpPr>
          <a:xfrm>
            <a:off x="3851920" y="2852936"/>
            <a:ext cx="1440160" cy="936104"/>
            <a:chOff x="2844800" y="1828800"/>
            <a:chExt cx="2235200" cy="2235200"/>
          </a:xfrm>
          <a:solidFill>
            <a:schemeClr val="accent2">
              <a:lumMod val="75000"/>
            </a:schemeClr>
          </a:solidFill>
        </p:grpSpPr>
        <p:sp>
          <p:nvSpPr>
            <p:cNvPr id="38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45 Grupo"/>
          <p:cNvGrpSpPr/>
          <p:nvPr/>
        </p:nvGrpSpPr>
        <p:grpSpPr>
          <a:xfrm>
            <a:off x="6228184" y="4161080"/>
            <a:ext cx="2736304" cy="780087"/>
            <a:chOff x="1071567" y="2577974"/>
            <a:chExt cx="5962919" cy="963860"/>
          </a:xfrm>
        </p:grpSpPr>
        <p:sp>
          <p:nvSpPr>
            <p:cNvPr id="47" name="46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Realizar 1650 esterilizaciones a la población canina y felina durante el cuatrienio.                                                   </a:t>
              </a:r>
              <a:endParaRPr lang="es-CO" sz="12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48 Grupo"/>
          <p:cNvGrpSpPr/>
          <p:nvPr/>
        </p:nvGrpSpPr>
        <p:grpSpPr>
          <a:xfrm>
            <a:off x="6804248" y="2852936"/>
            <a:ext cx="1440160" cy="936104"/>
            <a:chOff x="2844800" y="1828800"/>
            <a:chExt cx="2235200" cy="2235200"/>
          </a:xfrm>
          <a:solidFill>
            <a:schemeClr val="accent1">
              <a:lumMod val="75000"/>
            </a:schemeClr>
          </a:solidFill>
        </p:grpSpPr>
        <p:sp>
          <p:nvSpPr>
            <p:cNvPr id="50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57 Grupo"/>
          <p:cNvGrpSpPr/>
          <p:nvPr/>
        </p:nvGrpSpPr>
        <p:grpSpPr>
          <a:xfrm>
            <a:off x="539552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59" name="58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86%</a:t>
              </a:r>
            </a:p>
          </p:txBody>
        </p:sp>
      </p:grpSp>
      <p:grpSp>
        <p:nvGrpSpPr>
          <p:cNvPr id="31" name="60 Grupo"/>
          <p:cNvGrpSpPr/>
          <p:nvPr/>
        </p:nvGrpSpPr>
        <p:grpSpPr>
          <a:xfrm>
            <a:off x="3491880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62" name="61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3" name="62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  <p:grpSp>
        <p:nvGrpSpPr>
          <p:cNvPr id="32" name="63 Grupo"/>
          <p:cNvGrpSpPr/>
          <p:nvPr/>
        </p:nvGrpSpPr>
        <p:grpSpPr>
          <a:xfrm>
            <a:off x="6444208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65" name="64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94%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3275856" y="4005064"/>
            <a:ext cx="2736304" cy="864096"/>
            <a:chOff x="1071567" y="2577974"/>
            <a:chExt cx="5962919" cy="963860"/>
          </a:xfrm>
        </p:grpSpPr>
        <p:sp>
          <p:nvSpPr>
            <p:cNvPr id="8" name="7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Mantener en 5280 las acciones de Inspección vigilancia y control de factores de riesgos sanitarios y ambientales</a:t>
              </a:r>
              <a:endParaRPr lang="es-CO" sz="1200" kern="1200" dirty="0" smtClean="0"/>
            </a:p>
          </p:txBody>
        </p:sp>
      </p:grpSp>
      <p:grpSp>
        <p:nvGrpSpPr>
          <p:cNvPr id="4" name="9 Grupo"/>
          <p:cNvGrpSpPr/>
          <p:nvPr/>
        </p:nvGrpSpPr>
        <p:grpSpPr>
          <a:xfrm>
            <a:off x="3923928" y="2636912"/>
            <a:ext cx="1440160" cy="1296144"/>
            <a:chOff x="2844800" y="1828800"/>
            <a:chExt cx="2235200" cy="2235200"/>
          </a:xfrm>
        </p:grpSpPr>
        <p:sp>
          <p:nvSpPr>
            <p:cNvPr id="11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18 Grupo"/>
          <p:cNvGrpSpPr/>
          <p:nvPr/>
        </p:nvGrpSpPr>
        <p:grpSpPr>
          <a:xfrm>
            <a:off x="323528" y="5229200"/>
            <a:ext cx="2160240" cy="936104"/>
            <a:chOff x="1071567" y="2577974"/>
            <a:chExt cx="5962919" cy="963860"/>
          </a:xfrm>
        </p:grpSpPr>
        <p:sp>
          <p:nvSpPr>
            <p:cNvPr id="20" name="19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dondear rectángulo de esquina del mismo lado 8"/>
            <p:cNvSpPr/>
            <p:nvPr/>
          </p:nvSpPr>
          <p:spPr>
            <a:xfrm>
              <a:off x="1071567" y="2726260"/>
              <a:ext cx="5915867" cy="7330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600" b="1" kern="1200" dirty="0" smtClean="0"/>
                <a:t>Acciones de IVC</a:t>
              </a:r>
              <a:endParaRPr lang="es-CO" sz="1600" kern="1200" dirty="0"/>
            </a:p>
          </p:txBody>
        </p:sp>
      </p:grpSp>
      <p:grpSp>
        <p:nvGrpSpPr>
          <p:cNvPr id="10" name="21 Grupo"/>
          <p:cNvGrpSpPr/>
          <p:nvPr/>
        </p:nvGrpSpPr>
        <p:grpSpPr>
          <a:xfrm>
            <a:off x="6804248" y="5301208"/>
            <a:ext cx="2160240" cy="864096"/>
            <a:chOff x="1071566" y="2577974"/>
            <a:chExt cx="5962919" cy="963860"/>
          </a:xfrm>
        </p:grpSpPr>
        <p:sp>
          <p:nvSpPr>
            <p:cNvPr id="23" name="22 Redondear rectángulo de esquina del mismo lado"/>
            <p:cNvSpPr/>
            <p:nvPr/>
          </p:nvSpPr>
          <p:spPr>
            <a:xfrm rot="5400000">
              <a:off x="3571096" y="78444"/>
              <a:ext cx="963860" cy="5962919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dondear rectángulo de esquina del mismo lado 8"/>
            <p:cNvSpPr/>
            <p:nvPr/>
          </p:nvSpPr>
          <p:spPr>
            <a:xfrm>
              <a:off x="1071568" y="2625024"/>
              <a:ext cx="5915867" cy="7330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400" b="1" kern="1200" dirty="0" smtClean="0"/>
                <a:t>Proceso Sancionatorio</a:t>
              </a:r>
              <a:endParaRPr lang="es-CO" sz="1400" kern="1200" dirty="0"/>
            </a:p>
          </p:txBody>
        </p:sp>
      </p:grpSp>
      <p:grpSp>
        <p:nvGrpSpPr>
          <p:cNvPr id="13" name="24 Grupo"/>
          <p:cNvGrpSpPr/>
          <p:nvPr/>
        </p:nvGrpSpPr>
        <p:grpSpPr>
          <a:xfrm>
            <a:off x="323528" y="116632"/>
            <a:ext cx="1246995" cy="1296144"/>
            <a:chOff x="-52248" y="3163"/>
            <a:chExt cx="1246995" cy="1482862"/>
          </a:xfrm>
        </p:grpSpPr>
        <p:sp>
          <p:nvSpPr>
            <p:cNvPr id="26" name="25 Cheurón"/>
            <p:cNvSpPr/>
            <p:nvPr/>
          </p:nvSpPr>
          <p:spPr>
            <a:xfrm rot="5400000">
              <a:off x="-170181" y="121096"/>
              <a:ext cx="1482862" cy="1246995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urón 4"/>
            <p:cNvSpPr/>
            <p:nvPr/>
          </p:nvSpPr>
          <p:spPr>
            <a:xfrm>
              <a:off x="-52248" y="744594"/>
              <a:ext cx="1246995" cy="235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</a:t>
              </a:r>
              <a:endParaRPr lang="es-CO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27 Grupo"/>
          <p:cNvGrpSpPr/>
          <p:nvPr/>
        </p:nvGrpSpPr>
        <p:grpSpPr>
          <a:xfrm>
            <a:off x="2339752" y="1412776"/>
            <a:ext cx="1728192" cy="1125025"/>
            <a:chOff x="-52248" y="1290569"/>
            <a:chExt cx="1209627" cy="1482862"/>
          </a:xfrm>
        </p:grpSpPr>
        <p:sp>
          <p:nvSpPr>
            <p:cNvPr id="29" name="28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urón 6"/>
            <p:cNvSpPr/>
            <p:nvPr/>
          </p:nvSpPr>
          <p:spPr>
            <a:xfrm>
              <a:off x="-52248" y="2129481"/>
              <a:ext cx="1209627" cy="27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30 Grupo"/>
          <p:cNvGrpSpPr/>
          <p:nvPr/>
        </p:nvGrpSpPr>
        <p:grpSpPr>
          <a:xfrm>
            <a:off x="1979712" y="285728"/>
            <a:ext cx="6483505" cy="839016"/>
            <a:chOff x="1090251" y="3164"/>
            <a:chExt cx="5962919" cy="963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2" name="31 Redondear rectángulo de esquina del mismo lado"/>
            <p:cNvSpPr/>
            <p:nvPr/>
          </p:nvSpPr>
          <p:spPr>
            <a:xfrm rot="5400000">
              <a:off x="3589781" y="-2496366"/>
              <a:ext cx="963860" cy="5962919"/>
            </a:xfrm>
            <a:prstGeom prst="round2Same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dondear rectángulo de esquina del mismo lado 4"/>
            <p:cNvSpPr/>
            <p:nvPr/>
          </p:nvSpPr>
          <p:spPr>
            <a:xfrm>
              <a:off x="1090252" y="50215"/>
              <a:ext cx="5915867" cy="869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SALUD PÚBLICA</a:t>
              </a:r>
              <a:endPara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33 Grupo"/>
          <p:cNvGrpSpPr/>
          <p:nvPr/>
        </p:nvGrpSpPr>
        <p:grpSpPr>
          <a:xfrm>
            <a:off x="4139952" y="1412776"/>
            <a:ext cx="2232248" cy="1152128"/>
            <a:chOff x="1071568" y="1290570"/>
            <a:chExt cx="6276756" cy="963860"/>
          </a:xfrm>
        </p:grpSpPr>
        <p:sp>
          <p:nvSpPr>
            <p:cNvPr id="35" name="34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Disminuir en 5% el índice de enfermedades asociadas a factores de riesgos sanitarios y ambientales</a:t>
              </a:r>
              <a:endParaRPr lang="es-CO" sz="1200" kern="1200" dirty="0"/>
            </a:p>
          </p:txBody>
        </p:sp>
      </p:grpSp>
      <p:grpSp>
        <p:nvGrpSpPr>
          <p:cNvPr id="17" name="36 Grupo"/>
          <p:cNvGrpSpPr/>
          <p:nvPr/>
        </p:nvGrpSpPr>
        <p:grpSpPr>
          <a:xfrm>
            <a:off x="3491880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38" name="37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75%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23528" y="116632"/>
            <a:ext cx="1246995" cy="1296144"/>
            <a:chOff x="-52248" y="3163"/>
            <a:chExt cx="1246995" cy="1482862"/>
          </a:xfrm>
        </p:grpSpPr>
        <p:sp>
          <p:nvSpPr>
            <p:cNvPr id="5" name="4 Cheurón"/>
            <p:cNvSpPr/>
            <p:nvPr/>
          </p:nvSpPr>
          <p:spPr>
            <a:xfrm rot="5400000">
              <a:off x="-170181" y="121096"/>
              <a:ext cx="1482862" cy="1246995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urón 4"/>
            <p:cNvSpPr/>
            <p:nvPr/>
          </p:nvSpPr>
          <p:spPr>
            <a:xfrm>
              <a:off x="-52248" y="744594"/>
              <a:ext cx="1246995" cy="235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</a:t>
              </a:r>
              <a:endParaRPr lang="es-CO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9 Grupo"/>
          <p:cNvGrpSpPr/>
          <p:nvPr/>
        </p:nvGrpSpPr>
        <p:grpSpPr>
          <a:xfrm>
            <a:off x="1979712" y="285728"/>
            <a:ext cx="6483505" cy="839016"/>
            <a:chOff x="1090251" y="3164"/>
            <a:chExt cx="5962919" cy="963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" name="10 Redondear rectángulo de esquina del mismo lado"/>
            <p:cNvSpPr/>
            <p:nvPr/>
          </p:nvSpPr>
          <p:spPr>
            <a:xfrm rot="5400000">
              <a:off x="3589781" y="-2496366"/>
              <a:ext cx="963860" cy="5962919"/>
            </a:xfrm>
            <a:prstGeom prst="round2Same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4"/>
            <p:cNvSpPr/>
            <p:nvPr/>
          </p:nvSpPr>
          <p:spPr>
            <a:xfrm>
              <a:off x="1090252" y="50215"/>
              <a:ext cx="5915867" cy="869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PROMOCION SOCIAL </a:t>
              </a:r>
              <a:endPara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15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17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7" name="18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20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8" name="57 Grupo"/>
          <p:cNvGrpSpPr/>
          <p:nvPr/>
        </p:nvGrpSpPr>
        <p:grpSpPr>
          <a:xfrm>
            <a:off x="1475656" y="1472784"/>
            <a:ext cx="1008112" cy="1152128"/>
            <a:chOff x="-52248" y="1290569"/>
            <a:chExt cx="1209627" cy="1482862"/>
          </a:xfrm>
        </p:grpSpPr>
        <p:sp>
          <p:nvSpPr>
            <p:cNvPr id="59" name="58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Cheurón 6"/>
            <p:cNvSpPr/>
            <p:nvPr/>
          </p:nvSpPr>
          <p:spPr>
            <a:xfrm>
              <a:off x="-52248" y="1993737"/>
              <a:ext cx="1209627" cy="27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60 Grupo"/>
          <p:cNvGrpSpPr/>
          <p:nvPr/>
        </p:nvGrpSpPr>
        <p:grpSpPr>
          <a:xfrm>
            <a:off x="2555776" y="1472784"/>
            <a:ext cx="1440159" cy="1179884"/>
            <a:chOff x="1071568" y="1290570"/>
            <a:chExt cx="6276756" cy="963860"/>
          </a:xfrm>
        </p:grpSpPr>
        <p:sp>
          <p:nvSpPr>
            <p:cNvPr id="62" name="61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Mantener la Oferta Institucional en Salud (766 familias)</a:t>
              </a:r>
              <a:endParaRPr lang="es-CO" sz="1200" kern="1200" dirty="0"/>
            </a:p>
          </p:txBody>
        </p:sp>
      </p:grpSp>
      <p:grpSp>
        <p:nvGrpSpPr>
          <p:cNvPr id="10" name="63 Grupo"/>
          <p:cNvGrpSpPr/>
          <p:nvPr/>
        </p:nvGrpSpPr>
        <p:grpSpPr>
          <a:xfrm>
            <a:off x="1547664" y="4149080"/>
            <a:ext cx="2736304" cy="780087"/>
            <a:chOff x="1071567" y="2577974"/>
            <a:chExt cx="5962919" cy="963860"/>
          </a:xfrm>
        </p:grpSpPr>
        <p:sp>
          <p:nvSpPr>
            <p:cNvPr id="65" name="64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Implementar anualmente 4 acciones de atención integral en salud </a:t>
              </a:r>
              <a:endParaRPr lang="es-CO" sz="1200" kern="1200" dirty="0" smtClean="0"/>
            </a:p>
          </p:txBody>
        </p:sp>
      </p:grpSp>
      <p:grpSp>
        <p:nvGrpSpPr>
          <p:cNvPr id="13" name="66 Grupo"/>
          <p:cNvGrpSpPr/>
          <p:nvPr/>
        </p:nvGrpSpPr>
        <p:grpSpPr>
          <a:xfrm>
            <a:off x="2123728" y="2840936"/>
            <a:ext cx="1440160" cy="936104"/>
            <a:chOff x="2844800" y="1828800"/>
            <a:chExt cx="2235200" cy="2235200"/>
          </a:xfrm>
        </p:grpSpPr>
        <p:sp>
          <p:nvSpPr>
            <p:cNvPr id="68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75 Grupo"/>
          <p:cNvGrpSpPr/>
          <p:nvPr/>
        </p:nvGrpSpPr>
        <p:grpSpPr>
          <a:xfrm>
            <a:off x="5292080" y="4149080"/>
            <a:ext cx="2736304" cy="780087"/>
            <a:chOff x="1071567" y="2577974"/>
            <a:chExt cx="5962919" cy="963860"/>
          </a:xfrm>
        </p:grpSpPr>
        <p:sp>
          <p:nvSpPr>
            <p:cNvPr id="77" name="76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Implementar anualmente una Estrategia Municipal de Erradicación del Trabajo Infantil </a:t>
              </a:r>
              <a:endParaRPr lang="es-CO" sz="1200" kern="1200" dirty="0" smtClean="0"/>
            </a:p>
          </p:txBody>
        </p:sp>
      </p:grpSp>
      <p:grpSp>
        <p:nvGrpSpPr>
          <p:cNvPr id="15" name="78 Grupo"/>
          <p:cNvGrpSpPr/>
          <p:nvPr/>
        </p:nvGrpSpPr>
        <p:grpSpPr>
          <a:xfrm>
            <a:off x="5868144" y="2840936"/>
            <a:ext cx="1440160" cy="936104"/>
            <a:chOff x="2844800" y="1828800"/>
            <a:chExt cx="2235200" cy="2235200"/>
          </a:xfrm>
          <a:solidFill>
            <a:schemeClr val="accent2">
              <a:lumMod val="75000"/>
            </a:schemeClr>
          </a:solidFill>
        </p:grpSpPr>
        <p:sp>
          <p:nvSpPr>
            <p:cNvPr id="80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99 Grupo"/>
          <p:cNvGrpSpPr/>
          <p:nvPr/>
        </p:nvGrpSpPr>
        <p:grpSpPr>
          <a:xfrm>
            <a:off x="4788024" y="1412776"/>
            <a:ext cx="1008112" cy="1152128"/>
            <a:chOff x="-52248" y="1290569"/>
            <a:chExt cx="1209627" cy="1482862"/>
          </a:xfrm>
          <a:solidFill>
            <a:schemeClr val="accent3">
              <a:lumMod val="75000"/>
            </a:schemeClr>
          </a:solidFill>
        </p:grpSpPr>
        <p:sp>
          <p:nvSpPr>
            <p:cNvPr id="101" name="100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  <a:grpFill/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Cheurón 6"/>
            <p:cNvSpPr/>
            <p:nvPr/>
          </p:nvSpPr>
          <p:spPr>
            <a:xfrm>
              <a:off x="-52248" y="1993737"/>
              <a:ext cx="1209627" cy="2732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102 Grupo"/>
          <p:cNvGrpSpPr/>
          <p:nvPr/>
        </p:nvGrpSpPr>
        <p:grpSpPr>
          <a:xfrm>
            <a:off x="5868144" y="1412776"/>
            <a:ext cx="1440159" cy="1179884"/>
            <a:chOff x="1071568" y="1290570"/>
            <a:chExt cx="6276756" cy="963860"/>
          </a:xfrm>
        </p:grpSpPr>
        <p:sp>
          <p:nvSpPr>
            <p:cNvPr id="104" name="103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5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Erradicar el trabajo infantil a través de la reducción del 100% de los casos identificados</a:t>
              </a:r>
              <a:endParaRPr lang="es-CO" sz="1200" kern="1200" dirty="0"/>
            </a:p>
          </p:txBody>
        </p:sp>
      </p:grpSp>
      <p:grpSp>
        <p:nvGrpSpPr>
          <p:cNvPr id="22" name="49 Grupo"/>
          <p:cNvGrpSpPr/>
          <p:nvPr/>
        </p:nvGrpSpPr>
        <p:grpSpPr>
          <a:xfrm>
            <a:off x="1835696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51" name="50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  <p:grpSp>
        <p:nvGrpSpPr>
          <p:cNvPr id="23" name="52 Grupo"/>
          <p:cNvGrpSpPr/>
          <p:nvPr/>
        </p:nvGrpSpPr>
        <p:grpSpPr>
          <a:xfrm>
            <a:off x="5580112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54" name="53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5572132" y="3643314"/>
            <a:ext cx="2736304" cy="1008112"/>
            <a:chOff x="1071567" y="2577974"/>
            <a:chExt cx="5962919" cy="963860"/>
          </a:xfrm>
        </p:grpSpPr>
        <p:sp>
          <p:nvSpPr>
            <p:cNvPr id="8" name="7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(Mantener anualmente) aumentar a 350 empresas el seguimiento al funcionamiento del programa de salud laboral (formales e informales)</a:t>
              </a:r>
              <a:endParaRPr lang="es-CO" sz="1200" kern="1200" dirty="0" smtClean="0"/>
            </a:p>
          </p:txBody>
        </p:sp>
      </p:grpSp>
      <p:grpSp>
        <p:nvGrpSpPr>
          <p:cNvPr id="4" name="9 Grupo"/>
          <p:cNvGrpSpPr/>
          <p:nvPr/>
        </p:nvGrpSpPr>
        <p:grpSpPr>
          <a:xfrm>
            <a:off x="3714744" y="2857496"/>
            <a:ext cx="1440160" cy="1296144"/>
            <a:chOff x="2844800" y="1828800"/>
            <a:chExt cx="2235200" cy="2235200"/>
          </a:xfrm>
        </p:grpSpPr>
        <p:sp>
          <p:nvSpPr>
            <p:cNvPr id="11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24 Grupo"/>
          <p:cNvGrpSpPr/>
          <p:nvPr/>
        </p:nvGrpSpPr>
        <p:grpSpPr>
          <a:xfrm>
            <a:off x="323528" y="116632"/>
            <a:ext cx="1246995" cy="1296144"/>
            <a:chOff x="-52248" y="3163"/>
            <a:chExt cx="1246995" cy="1482862"/>
          </a:xfrm>
        </p:grpSpPr>
        <p:sp>
          <p:nvSpPr>
            <p:cNvPr id="26" name="25 Cheurón"/>
            <p:cNvSpPr/>
            <p:nvPr/>
          </p:nvSpPr>
          <p:spPr>
            <a:xfrm rot="5400000">
              <a:off x="-170181" y="121096"/>
              <a:ext cx="1482862" cy="1246995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urón 4"/>
            <p:cNvSpPr/>
            <p:nvPr/>
          </p:nvSpPr>
          <p:spPr>
            <a:xfrm>
              <a:off x="-52248" y="744594"/>
              <a:ext cx="1246995" cy="235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</a:t>
              </a:r>
              <a:endParaRPr lang="es-CO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27 Grupo"/>
          <p:cNvGrpSpPr/>
          <p:nvPr/>
        </p:nvGrpSpPr>
        <p:grpSpPr>
          <a:xfrm>
            <a:off x="1285852" y="1571612"/>
            <a:ext cx="1728192" cy="1125025"/>
            <a:chOff x="-52248" y="1290569"/>
            <a:chExt cx="1209627" cy="1482862"/>
          </a:xfrm>
        </p:grpSpPr>
        <p:sp>
          <p:nvSpPr>
            <p:cNvPr id="29" name="28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urón 6"/>
            <p:cNvSpPr/>
            <p:nvPr/>
          </p:nvSpPr>
          <p:spPr>
            <a:xfrm>
              <a:off x="-52248" y="2129481"/>
              <a:ext cx="1209627" cy="27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30 Grupo"/>
          <p:cNvGrpSpPr/>
          <p:nvPr/>
        </p:nvGrpSpPr>
        <p:grpSpPr>
          <a:xfrm>
            <a:off x="1979712" y="285728"/>
            <a:ext cx="6483505" cy="839016"/>
            <a:chOff x="1090251" y="3164"/>
            <a:chExt cx="5962919" cy="963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2" name="31 Redondear rectángulo de esquina del mismo lado"/>
            <p:cNvSpPr/>
            <p:nvPr/>
          </p:nvSpPr>
          <p:spPr>
            <a:xfrm rot="5400000">
              <a:off x="3589781" y="-2496366"/>
              <a:ext cx="963860" cy="5962919"/>
            </a:xfrm>
            <a:prstGeom prst="round2Same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dondear rectángulo de esquina del mismo lado 4"/>
            <p:cNvSpPr/>
            <p:nvPr/>
          </p:nvSpPr>
          <p:spPr>
            <a:xfrm>
              <a:off x="1090252" y="50215"/>
              <a:ext cx="5915867" cy="869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PREVENCION, VIGILANCIA Y CONTROL DE RIESGOS PROFESIONALES</a:t>
              </a:r>
              <a:endPara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33 Grupo"/>
          <p:cNvGrpSpPr/>
          <p:nvPr/>
        </p:nvGrpSpPr>
        <p:grpSpPr>
          <a:xfrm>
            <a:off x="3286116" y="1428736"/>
            <a:ext cx="2232248" cy="1152128"/>
            <a:chOff x="1071568" y="1290570"/>
            <a:chExt cx="6276756" cy="963860"/>
          </a:xfrm>
        </p:grpSpPr>
        <p:sp>
          <p:nvSpPr>
            <p:cNvPr id="35" name="34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Disminuir  en un 15%  en el cuatrienio  el número de casos  de enfermedades  profesionales  identificadas en el año 2012</a:t>
              </a:r>
              <a:endParaRPr lang="es-CO" sz="1200" kern="1200" dirty="0"/>
            </a:p>
          </p:txBody>
        </p:sp>
      </p:grpSp>
      <p:grpSp>
        <p:nvGrpSpPr>
          <p:cNvPr id="15" name="30 Grupo"/>
          <p:cNvGrpSpPr/>
          <p:nvPr/>
        </p:nvGrpSpPr>
        <p:grpSpPr>
          <a:xfrm>
            <a:off x="3571868" y="4929198"/>
            <a:ext cx="2160240" cy="1021314"/>
            <a:chOff x="971600" y="5085183"/>
            <a:chExt cx="1440160" cy="1094264"/>
          </a:xfrm>
          <a:solidFill>
            <a:srgbClr val="CCFFFF"/>
          </a:solidFill>
        </p:grpSpPr>
        <p:sp>
          <p:nvSpPr>
            <p:cNvPr id="34" name="33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1043608" y="5157190"/>
              <a:ext cx="1296144" cy="10222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98%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5429256" y="3786190"/>
            <a:ext cx="2736304" cy="864096"/>
            <a:chOff x="1071567" y="2577974"/>
            <a:chExt cx="5962919" cy="963860"/>
          </a:xfrm>
        </p:grpSpPr>
        <p:sp>
          <p:nvSpPr>
            <p:cNvPr id="8" name="7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Realizar al 100% el Programa de Emergencias y Desastres del Plan de Salud Territorial en el cuatrienio </a:t>
              </a:r>
              <a:endParaRPr lang="es-CO" sz="1200" kern="1200" dirty="0" smtClean="0"/>
            </a:p>
          </p:txBody>
        </p:sp>
      </p:grpSp>
      <p:grpSp>
        <p:nvGrpSpPr>
          <p:cNvPr id="4" name="9 Grupo"/>
          <p:cNvGrpSpPr/>
          <p:nvPr/>
        </p:nvGrpSpPr>
        <p:grpSpPr>
          <a:xfrm>
            <a:off x="3923928" y="2636912"/>
            <a:ext cx="1440160" cy="1296144"/>
            <a:chOff x="2844800" y="1828800"/>
            <a:chExt cx="2235200" cy="2235200"/>
          </a:xfrm>
        </p:grpSpPr>
        <p:sp>
          <p:nvSpPr>
            <p:cNvPr id="11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24 Grupo"/>
          <p:cNvGrpSpPr/>
          <p:nvPr/>
        </p:nvGrpSpPr>
        <p:grpSpPr>
          <a:xfrm>
            <a:off x="323528" y="116632"/>
            <a:ext cx="1246995" cy="1296144"/>
            <a:chOff x="-52248" y="3163"/>
            <a:chExt cx="1246995" cy="1482862"/>
          </a:xfrm>
        </p:grpSpPr>
        <p:sp>
          <p:nvSpPr>
            <p:cNvPr id="26" name="25 Cheurón"/>
            <p:cNvSpPr/>
            <p:nvPr/>
          </p:nvSpPr>
          <p:spPr>
            <a:xfrm rot="5400000">
              <a:off x="-170181" y="121096"/>
              <a:ext cx="1482862" cy="1246995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urón 4"/>
            <p:cNvSpPr/>
            <p:nvPr/>
          </p:nvSpPr>
          <p:spPr>
            <a:xfrm>
              <a:off x="-52248" y="744594"/>
              <a:ext cx="1246995" cy="235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</a:t>
              </a:r>
              <a:endParaRPr lang="es-CO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27 Grupo"/>
          <p:cNvGrpSpPr/>
          <p:nvPr/>
        </p:nvGrpSpPr>
        <p:grpSpPr>
          <a:xfrm>
            <a:off x="1500166" y="1428736"/>
            <a:ext cx="1728192" cy="1125025"/>
            <a:chOff x="-52248" y="1290569"/>
            <a:chExt cx="1209627" cy="1482862"/>
          </a:xfrm>
        </p:grpSpPr>
        <p:sp>
          <p:nvSpPr>
            <p:cNvPr id="29" name="28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urón 6"/>
            <p:cNvSpPr/>
            <p:nvPr/>
          </p:nvSpPr>
          <p:spPr>
            <a:xfrm>
              <a:off x="-52248" y="2129481"/>
              <a:ext cx="1209627" cy="27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30 Grupo"/>
          <p:cNvGrpSpPr/>
          <p:nvPr/>
        </p:nvGrpSpPr>
        <p:grpSpPr>
          <a:xfrm>
            <a:off x="1979712" y="285728"/>
            <a:ext cx="6483505" cy="839016"/>
            <a:chOff x="1090251" y="3164"/>
            <a:chExt cx="5962919" cy="963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2" name="31 Redondear rectángulo de esquina del mismo lado"/>
            <p:cNvSpPr/>
            <p:nvPr/>
          </p:nvSpPr>
          <p:spPr>
            <a:xfrm rot="5400000">
              <a:off x="3589781" y="-2496366"/>
              <a:ext cx="963860" cy="5962919"/>
            </a:xfrm>
            <a:prstGeom prst="round2Same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dondear rectángulo de esquina del mismo lado 4"/>
            <p:cNvSpPr/>
            <p:nvPr/>
          </p:nvSpPr>
          <p:spPr>
            <a:xfrm>
              <a:off x="1090252" y="50215"/>
              <a:ext cx="5915867" cy="869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ATENCION A EMERGENCIAS Y DESASTRES</a:t>
              </a:r>
              <a:endPara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33 Grupo"/>
          <p:cNvGrpSpPr/>
          <p:nvPr/>
        </p:nvGrpSpPr>
        <p:grpSpPr>
          <a:xfrm>
            <a:off x="3571868" y="1428736"/>
            <a:ext cx="2503750" cy="1152128"/>
            <a:chOff x="1071568" y="1290570"/>
            <a:chExt cx="6276756" cy="963860"/>
          </a:xfrm>
        </p:grpSpPr>
        <p:sp>
          <p:nvSpPr>
            <p:cNvPr id="35" name="34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Cumplir el 100% de las acciones que garanticen el desarrollo operativo y funcional del Plan de Salud Territorial de acuerdo a los lineamientos del departamento de Cundinamarca </a:t>
              </a:r>
              <a:endParaRPr lang="es-CO" sz="1200" kern="1200" dirty="0"/>
            </a:p>
          </p:txBody>
        </p:sp>
      </p:grpSp>
      <p:grpSp>
        <p:nvGrpSpPr>
          <p:cNvPr id="15" name="37 Grupo"/>
          <p:cNvGrpSpPr/>
          <p:nvPr/>
        </p:nvGrpSpPr>
        <p:grpSpPr>
          <a:xfrm>
            <a:off x="3500430" y="4929198"/>
            <a:ext cx="2160240" cy="864097"/>
            <a:chOff x="971600" y="5085183"/>
            <a:chExt cx="1440160" cy="1080121"/>
          </a:xfrm>
        </p:grpSpPr>
        <p:sp>
          <p:nvSpPr>
            <p:cNvPr id="39" name="38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1043608" y="5157192"/>
              <a:ext cx="1296144" cy="96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23528" y="116632"/>
            <a:ext cx="1246995" cy="1296144"/>
            <a:chOff x="-52248" y="3163"/>
            <a:chExt cx="1246995" cy="1482862"/>
          </a:xfrm>
        </p:grpSpPr>
        <p:sp>
          <p:nvSpPr>
            <p:cNvPr id="5" name="4 Cheurón"/>
            <p:cNvSpPr/>
            <p:nvPr/>
          </p:nvSpPr>
          <p:spPr>
            <a:xfrm rot="5400000">
              <a:off x="-170181" y="121096"/>
              <a:ext cx="1482862" cy="1246995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urón 4"/>
            <p:cNvSpPr/>
            <p:nvPr/>
          </p:nvSpPr>
          <p:spPr>
            <a:xfrm>
              <a:off x="-52248" y="744594"/>
              <a:ext cx="1246995" cy="235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</a:t>
              </a:r>
              <a:endParaRPr lang="es-CO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1979712" y="285728"/>
            <a:ext cx="6483505" cy="839016"/>
            <a:chOff x="1090251" y="3164"/>
            <a:chExt cx="5962919" cy="963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8" name="7 Redondear rectángulo de esquina del mismo lado"/>
            <p:cNvSpPr/>
            <p:nvPr/>
          </p:nvSpPr>
          <p:spPr>
            <a:xfrm rot="5400000">
              <a:off x="3589781" y="-2496366"/>
              <a:ext cx="963860" cy="5962919"/>
            </a:xfrm>
            <a:prstGeom prst="round2Same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dondear rectángulo de esquina del mismo lado 4"/>
            <p:cNvSpPr/>
            <p:nvPr/>
          </p:nvSpPr>
          <p:spPr>
            <a:xfrm>
              <a:off x="1090252" y="50215"/>
              <a:ext cx="5915867" cy="869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FORTALECIMIENTO INSTITUCIONAL</a:t>
              </a:r>
              <a:endPara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9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7" name="12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10" name="21 Grupo"/>
          <p:cNvGrpSpPr/>
          <p:nvPr/>
        </p:nvGrpSpPr>
        <p:grpSpPr>
          <a:xfrm>
            <a:off x="1547664" y="3933056"/>
            <a:ext cx="2736304" cy="1008112"/>
            <a:chOff x="1071567" y="2577974"/>
            <a:chExt cx="5962919" cy="963860"/>
          </a:xfrm>
        </p:grpSpPr>
        <p:sp>
          <p:nvSpPr>
            <p:cNvPr id="23" name="22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Desarrollar 4 acciones anuales para la implementación de actividades de PyP en salud, con fortalecimiento de la Participación Social</a:t>
              </a:r>
              <a:endParaRPr lang="es-CO" sz="1200" dirty="0"/>
            </a:p>
          </p:txBody>
        </p:sp>
      </p:grpSp>
      <p:grpSp>
        <p:nvGrpSpPr>
          <p:cNvPr id="13" name="24 Grupo"/>
          <p:cNvGrpSpPr/>
          <p:nvPr/>
        </p:nvGrpSpPr>
        <p:grpSpPr>
          <a:xfrm>
            <a:off x="2123728" y="2840936"/>
            <a:ext cx="1440160" cy="936104"/>
            <a:chOff x="2844800" y="1828800"/>
            <a:chExt cx="2235200" cy="2235200"/>
          </a:xfrm>
        </p:grpSpPr>
        <p:sp>
          <p:nvSpPr>
            <p:cNvPr id="26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33 Grupo"/>
          <p:cNvGrpSpPr/>
          <p:nvPr/>
        </p:nvGrpSpPr>
        <p:grpSpPr>
          <a:xfrm>
            <a:off x="5292080" y="3933056"/>
            <a:ext cx="2736304" cy="1008112"/>
            <a:chOff x="1071567" y="2577974"/>
            <a:chExt cx="5962919" cy="963860"/>
          </a:xfrm>
        </p:grpSpPr>
        <p:sp>
          <p:nvSpPr>
            <p:cNvPr id="35" name="34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Implementar al 100% una estrategia Anual de Información, Educación y Comunicación - IEC, para el fomento de las acciones propias de la Secretaria de Salud. </a:t>
              </a:r>
              <a:endParaRPr lang="es-CO" sz="1200" kern="1200" dirty="0" smtClean="0"/>
            </a:p>
          </p:txBody>
        </p:sp>
      </p:grpSp>
      <p:grpSp>
        <p:nvGrpSpPr>
          <p:cNvPr id="17" name="36 Grupo"/>
          <p:cNvGrpSpPr/>
          <p:nvPr/>
        </p:nvGrpSpPr>
        <p:grpSpPr>
          <a:xfrm>
            <a:off x="5868144" y="2840936"/>
            <a:ext cx="1440160" cy="936104"/>
            <a:chOff x="2844800" y="1828800"/>
            <a:chExt cx="2235200" cy="2235200"/>
          </a:xfrm>
          <a:solidFill>
            <a:schemeClr val="accent2">
              <a:lumMod val="75000"/>
            </a:schemeClr>
          </a:solidFill>
        </p:grpSpPr>
        <p:sp>
          <p:nvSpPr>
            <p:cNvPr id="38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45 Grupo"/>
          <p:cNvGrpSpPr/>
          <p:nvPr/>
        </p:nvGrpSpPr>
        <p:grpSpPr>
          <a:xfrm>
            <a:off x="2500298" y="1412776"/>
            <a:ext cx="1008112" cy="1152128"/>
            <a:chOff x="-52248" y="1290569"/>
            <a:chExt cx="1209627" cy="1482862"/>
          </a:xfrm>
          <a:solidFill>
            <a:schemeClr val="accent3">
              <a:lumMod val="75000"/>
            </a:schemeClr>
          </a:solidFill>
        </p:grpSpPr>
        <p:sp>
          <p:nvSpPr>
            <p:cNvPr id="47" name="46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  <a:grpFill/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heurón 6"/>
            <p:cNvSpPr/>
            <p:nvPr/>
          </p:nvSpPr>
          <p:spPr>
            <a:xfrm>
              <a:off x="-52248" y="1954729"/>
              <a:ext cx="1209627" cy="31224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48 Grupo"/>
          <p:cNvGrpSpPr/>
          <p:nvPr/>
        </p:nvGrpSpPr>
        <p:grpSpPr>
          <a:xfrm>
            <a:off x="3857620" y="1412776"/>
            <a:ext cx="3071834" cy="1179884"/>
            <a:chOff x="1338062" y="1290570"/>
            <a:chExt cx="6010262" cy="963860"/>
          </a:xfrm>
        </p:grpSpPr>
        <p:sp>
          <p:nvSpPr>
            <p:cNvPr id="50" name="49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edondear rectángulo de esquina del mismo lado 6"/>
            <p:cNvSpPr/>
            <p:nvPr/>
          </p:nvSpPr>
          <p:spPr>
            <a:xfrm>
              <a:off x="1338062" y="1337621"/>
              <a:ext cx="5915864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Cumplir el 100% de las acciones que garanticen el desarrollo operativo y funcional del Plan de Salud Territorial de acuerdo a los lineamientos del departamento de Cundinamarca </a:t>
              </a:r>
              <a:endParaRPr lang="es-CO" sz="1200" kern="1200" dirty="0"/>
            </a:p>
          </p:txBody>
        </p:sp>
      </p:grpSp>
      <p:grpSp>
        <p:nvGrpSpPr>
          <p:cNvPr id="20" name="45 Grupo"/>
          <p:cNvGrpSpPr/>
          <p:nvPr/>
        </p:nvGrpSpPr>
        <p:grpSpPr>
          <a:xfrm>
            <a:off x="1835696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49" name="48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75%</a:t>
              </a:r>
            </a:p>
          </p:txBody>
        </p:sp>
      </p:grpSp>
      <p:grpSp>
        <p:nvGrpSpPr>
          <p:cNvPr id="21" name="52 Grupo"/>
          <p:cNvGrpSpPr/>
          <p:nvPr/>
        </p:nvGrpSpPr>
        <p:grpSpPr>
          <a:xfrm>
            <a:off x="5580112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54" name="53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23120" y="50004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SECRETARIA DE SALUD MUNICIPAL</a:t>
            </a:r>
            <a:endParaRPr lang="es-C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28662" y="1214422"/>
            <a:ext cx="76060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500" b="1" dirty="0" smtClean="0">
                <a:latin typeface="Eras Light ITC" pitchFamily="34" charset="0"/>
              </a:rPr>
              <a:t>Dr. RICHAR JANER CUBILLOS </a:t>
            </a:r>
            <a:endParaRPr lang="es-CO" sz="3500" b="1" dirty="0">
              <a:latin typeface="Eras Light ITC" pitchFamily="34" charset="0"/>
            </a:endParaRPr>
          </a:p>
        </p:txBody>
      </p:sp>
      <p:grpSp>
        <p:nvGrpSpPr>
          <p:cNvPr id="3" name="6 Grupo"/>
          <p:cNvGrpSpPr/>
          <p:nvPr/>
        </p:nvGrpSpPr>
        <p:grpSpPr>
          <a:xfrm>
            <a:off x="539552" y="6195829"/>
            <a:ext cx="8352928" cy="444510"/>
            <a:chOff x="539552" y="6195829"/>
            <a:chExt cx="8352928" cy="4445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 flipH="1">
            <a:off x="714348" y="1643050"/>
            <a:ext cx="1054100" cy="4357694"/>
          </a:xfrm>
          <a:prstGeom prst="rect">
            <a:avLst/>
          </a:prstGeom>
          <a:gradFill rotWithShape="0">
            <a:gsLst>
              <a:gs pos="0">
                <a:srgbClr val="C2D69B">
                  <a:alpha val="55000"/>
                </a:srgbClr>
              </a:gs>
              <a:gs pos="50000">
                <a:srgbClr val="9BBB59"/>
              </a:gs>
              <a:gs pos="100000">
                <a:srgbClr val="C2D69B">
                  <a:alpha val="55000"/>
                </a:srgbClr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2D69B"/>
            </a:extrusionClr>
          </a:sp3d>
        </p:spPr>
        <p:txBody>
          <a:bodyPr vert="horz" wrap="square" lIns="274320" tIns="274320" rIns="274320" bIns="2743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Administrador\Desktop\Escritorio27oct\Escritorio Anterior\nacional\logo salud lis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71678"/>
            <a:ext cx="3000396" cy="3518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04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4 Grupo"/>
          <p:cNvGrpSpPr/>
          <p:nvPr/>
        </p:nvGrpSpPr>
        <p:grpSpPr>
          <a:xfrm>
            <a:off x="2000232" y="214290"/>
            <a:ext cx="5143536" cy="571504"/>
            <a:chOff x="2000232" y="214290"/>
            <a:chExt cx="5143536" cy="571504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" name="5 Trapecio"/>
            <p:cNvSpPr/>
            <p:nvPr/>
          </p:nvSpPr>
          <p:spPr>
            <a:xfrm>
              <a:off x="2000232" y="214290"/>
              <a:ext cx="5143536" cy="571504"/>
            </a:xfrm>
            <a:prstGeom prst="trapezoid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500298" y="270197"/>
              <a:ext cx="4143404" cy="46166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ESTRUCTURA PROGRAMÁTICA</a:t>
              </a:r>
              <a:endParaRPr lang="es-E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47 Grupo"/>
          <p:cNvGrpSpPr/>
          <p:nvPr/>
        </p:nvGrpSpPr>
        <p:grpSpPr>
          <a:xfrm>
            <a:off x="214250" y="1071546"/>
            <a:ext cx="1000132" cy="3929090"/>
            <a:chOff x="285720" y="2714620"/>
            <a:chExt cx="1000132" cy="3857652"/>
          </a:xfrm>
        </p:grpSpPr>
        <p:sp>
          <p:nvSpPr>
            <p:cNvPr id="13" name="12 Pentágono"/>
            <p:cNvSpPr/>
            <p:nvPr/>
          </p:nvSpPr>
          <p:spPr>
            <a:xfrm rot="5400000">
              <a:off x="-1143040" y="4143380"/>
              <a:ext cx="3857652" cy="1000132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17540" y="2955723"/>
              <a:ext cx="553998" cy="318792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es-MX" sz="2400" b="1" dirty="0" smtClean="0">
                  <a:solidFill>
                    <a:schemeClr val="tx1"/>
                  </a:solidFill>
                </a:rPr>
                <a:t>ASEGURAMIENTO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39 Grupo"/>
          <p:cNvGrpSpPr/>
          <p:nvPr/>
        </p:nvGrpSpPr>
        <p:grpSpPr>
          <a:xfrm>
            <a:off x="1500134" y="1071546"/>
            <a:ext cx="1000132" cy="3929090"/>
            <a:chOff x="1571604" y="2714620"/>
            <a:chExt cx="1000132" cy="3857652"/>
          </a:xfrm>
        </p:grpSpPr>
        <p:sp>
          <p:nvSpPr>
            <p:cNvPr id="17" name="16 Pentágono"/>
            <p:cNvSpPr/>
            <p:nvPr/>
          </p:nvSpPr>
          <p:spPr>
            <a:xfrm rot="5400000">
              <a:off x="142844" y="4143380"/>
              <a:ext cx="3857652" cy="1000132"/>
            </a:xfrm>
            <a:prstGeom prst="homePlat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700079" y="2928934"/>
              <a:ext cx="800219" cy="321471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chemeClr val="tx1"/>
                  </a:solidFill>
                </a:rPr>
                <a:t>PRESTACION Y DESARROLLO DE LOS SERVICIOS DE SALUD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53 Grupo"/>
          <p:cNvGrpSpPr/>
          <p:nvPr/>
        </p:nvGrpSpPr>
        <p:grpSpPr>
          <a:xfrm>
            <a:off x="2786018" y="1071546"/>
            <a:ext cx="1000132" cy="3929090"/>
            <a:chOff x="2786018" y="1785926"/>
            <a:chExt cx="1000132" cy="3929090"/>
          </a:xfrm>
        </p:grpSpPr>
        <p:sp>
          <p:nvSpPr>
            <p:cNvPr id="20" name="19 Pentágono"/>
            <p:cNvSpPr/>
            <p:nvPr/>
          </p:nvSpPr>
          <p:spPr>
            <a:xfrm rot="5400000">
              <a:off x="1321539" y="3250405"/>
              <a:ext cx="3929090" cy="1000132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000332" y="1992720"/>
              <a:ext cx="553998" cy="326993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es-MX" sz="2400" b="1" dirty="0" smtClean="0">
                  <a:solidFill>
                    <a:schemeClr val="tx1"/>
                  </a:solidFill>
                </a:rPr>
                <a:t>SALUD PÚBLICA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40 Grupo"/>
          <p:cNvGrpSpPr/>
          <p:nvPr/>
        </p:nvGrpSpPr>
        <p:grpSpPr>
          <a:xfrm>
            <a:off x="4071902" y="1071546"/>
            <a:ext cx="1000132" cy="3929090"/>
            <a:chOff x="4143372" y="2714620"/>
            <a:chExt cx="1000132" cy="3857652"/>
          </a:xfrm>
        </p:grpSpPr>
        <p:sp>
          <p:nvSpPr>
            <p:cNvPr id="23" name="22 Pentágono"/>
            <p:cNvSpPr/>
            <p:nvPr/>
          </p:nvSpPr>
          <p:spPr>
            <a:xfrm rot="5400000">
              <a:off x="2714612" y="4143380"/>
              <a:ext cx="3857652" cy="1000132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57686" y="2928934"/>
              <a:ext cx="553998" cy="314327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es-MX" sz="2400" b="1" dirty="0" smtClean="0">
                  <a:solidFill>
                    <a:schemeClr val="tx1"/>
                  </a:solidFill>
                </a:rPr>
                <a:t>PROMOCION SOCIAL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46 Grupo"/>
          <p:cNvGrpSpPr/>
          <p:nvPr/>
        </p:nvGrpSpPr>
        <p:grpSpPr>
          <a:xfrm>
            <a:off x="5357786" y="1071546"/>
            <a:ext cx="1000132" cy="3929090"/>
            <a:chOff x="5429256" y="2714620"/>
            <a:chExt cx="1000132" cy="3857652"/>
          </a:xfrm>
        </p:grpSpPr>
        <p:sp>
          <p:nvSpPr>
            <p:cNvPr id="26" name="25 Pentágono"/>
            <p:cNvSpPr/>
            <p:nvPr/>
          </p:nvSpPr>
          <p:spPr>
            <a:xfrm rot="5400000">
              <a:off x="4000496" y="4143380"/>
              <a:ext cx="3857652" cy="1000132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5572132" y="2714620"/>
              <a:ext cx="707886" cy="350046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s-MX" sz="1700" b="1" dirty="0" smtClean="0"/>
                <a:t>PREVENCION, VIGILANCIA Y CONTROL DE RIESGOS PROFESIONALES</a:t>
              </a:r>
              <a:endParaRPr lang="es-ES" sz="1700" b="1" dirty="0"/>
            </a:p>
          </p:txBody>
        </p:sp>
      </p:grpSp>
      <p:grpSp>
        <p:nvGrpSpPr>
          <p:cNvPr id="10" name="45 Grupo"/>
          <p:cNvGrpSpPr/>
          <p:nvPr/>
        </p:nvGrpSpPr>
        <p:grpSpPr>
          <a:xfrm>
            <a:off x="6643670" y="1071546"/>
            <a:ext cx="1000132" cy="3929090"/>
            <a:chOff x="6715140" y="2714620"/>
            <a:chExt cx="1000132" cy="3857652"/>
          </a:xfrm>
        </p:grpSpPr>
        <p:sp>
          <p:nvSpPr>
            <p:cNvPr id="29" name="28 Pentágono"/>
            <p:cNvSpPr/>
            <p:nvPr/>
          </p:nvSpPr>
          <p:spPr>
            <a:xfrm rot="5400000">
              <a:off x="5286380" y="4143380"/>
              <a:ext cx="3857652" cy="1000132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6858016" y="2955723"/>
              <a:ext cx="800219" cy="318792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es-MX" sz="2000" b="1" dirty="0" smtClean="0"/>
                <a:t>ATENCION A EMERGENCIAS Y DESASTRES</a:t>
              </a:r>
              <a:endParaRPr lang="es-ES" sz="2000" b="1" dirty="0"/>
            </a:p>
          </p:txBody>
        </p:sp>
      </p:grpSp>
      <p:grpSp>
        <p:nvGrpSpPr>
          <p:cNvPr id="11" name="54 Grupo"/>
          <p:cNvGrpSpPr/>
          <p:nvPr/>
        </p:nvGrpSpPr>
        <p:grpSpPr>
          <a:xfrm>
            <a:off x="7858084" y="1071546"/>
            <a:ext cx="1000132" cy="3929090"/>
            <a:chOff x="7858084" y="1785926"/>
            <a:chExt cx="1000132" cy="3929090"/>
          </a:xfrm>
        </p:grpSpPr>
        <p:sp>
          <p:nvSpPr>
            <p:cNvPr id="32" name="31 Pentágono"/>
            <p:cNvSpPr/>
            <p:nvPr/>
          </p:nvSpPr>
          <p:spPr>
            <a:xfrm rot="5400000">
              <a:off x="6393605" y="3250405"/>
              <a:ext cx="3929090" cy="1000132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7929554" y="2031494"/>
              <a:ext cx="800219" cy="320100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chemeClr val="tx1"/>
                  </a:solidFill>
                </a:rPr>
                <a:t>FORTALECIMIENTO INSTITUCIONAL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52 Grupo"/>
          <p:cNvGrpSpPr/>
          <p:nvPr/>
        </p:nvGrpSpPr>
        <p:grpSpPr>
          <a:xfrm>
            <a:off x="71406" y="5072074"/>
            <a:ext cx="8929718" cy="1071546"/>
            <a:chOff x="71406" y="5643578"/>
            <a:chExt cx="8929718" cy="121442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50" name="49 Flecha izquierda y derecha"/>
            <p:cNvSpPr/>
            <p:nvPr/>
          </p:nvSpPr>
          <p:spPr>
            <a:xfrm>
              <a:off x="71406" y="5643578"/>
              <a:ext cx="8929718" cy="1214422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000100" y="5929329"/>
              <a:ext cx="7000924" cy="662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 DE SALUD TERRITORIAL 2012 – 2015</a:t>
              </a:r>
            </a:p>
            <a:p>
              <a:pPr algn="ctr"/>
              <a:r>
                <a:rPr lang="es-MX" sz="16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“Chía Saludable, Inteligente e Innovadora”</a:t>
              </a:r>
              <a:endParaRPr lang="es-ES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27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33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531813" lvl="0" indent="-531813" algn="just">
              <a:buNone/>
            </a:pPr>
            <a:r>
              <a:rPr lang="es-ES" sz="2900" b="1" dirty="0" smtClean="0"/>
              <a:t>1. A la fecha informe sobre el cumplimiento de metas establecidas en el plan de desarrollo </a:t>
            </a:r>
            <a:r>
              <a:rPr lang="es-ES" b="1" dirty="0" smtClean="0"/>
              <a:t> "Chía Territorio Inteligente e Innovador" e indique cuales quedaron por cumplir y las razones por las cuales no llegaron a feliz termino .</a:t>
            </a:r>
          </a:p>
          <a:p>
            <a:pPr lvl="0" algn="ctr">
              <a:buNone/>
            </a:pPr>
            <a:endParaRPr lang="es-ES" sz="2000" dirty="0" smtClean="0"/>
          </a:p>
          <a:p>
            <a:pPr algn="ctr">
              <a:buNone/>
            </a:pPr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 1</a:t>
            </a:r>
            <a:endParaRPr lang="es-ES" sz="6000" dirty="0"/>
          </a:p>
        </p:txBody>
      </p:sp>
      <p:grpSp>
        <p:nvGrpSpPr>
          <p:cNvPr id="2" name="3 Grupo"/>
          <p:cNvGrpSpPr/>
          <p:nvPr/>
        </p:nvGrpSpPr>
        <p:grpSpPr>
          <a:xfrm>
            <a:off x="539552" y="6195829"/>
            <a:ext cx="8352928" cy="444510"/>
            <a:chOff x="539552" y="6195829"/>
            <a:chExt cx="8352928" cy="4445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23528" y="116632"/>
            <a:ext cx="1246995" cy="1296144"/>
            <a:chOff x="-52248" y="3163"/>
            <a:chExt cx="1246995" cy="1482862"/>
          </a:xfrm>
        </p:grpSpPr>
        <p:sp>
          <p:nvSpPr>
            <p:cNvPr id="16" name="15 Cheurón"/>
            <p:cNvSpPr/>
            <p:nvPr/>
          </p:nvSpPr>
          <p:spPr>
            <a:xfrm rot="5400000">
              <a:off x="-170181" y="121096"/>
              <a:ext cx="1482862" cy="1246995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urón 4"/>
            <p:cNvSpPr/>
            <p:nvPr/>
          </p:nvSpPr>
          <p:spPr>
            <a:xfrm>
              <a:off x="-52248" y="744594"/>
              <a:ext cx="1246995" cy="235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</a:t>
              </a:r>
              <a:endParaRPr lang="es-CO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9 Grupo"/>
          <p:cNvGrpSpPr/>
          <p:nvPr/>
        </p:nvGrpSpPr>
        <p:grpSpPr>
          <a:xfrm>
            <a:off x="395536" y="1196752"/>
            <a:ext cx="1224136" cy="1152128"/>
            <a:chOff x="-52248" y="1290569"/>
            <a:chExt cx="1209627" cy="1482862"/>
          </a:xfrm>
        </p:grpSpPr>
        <p:sp>
          <p:nvSpPr>
            <p:cNvPr id="14" name="13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urón 6"/>
            <p:cNvSpPr/>
            <p:nvPr/>
          </p:nvSpPr>
          <p:spPr>
            <a:xfrm>
              <a:off x="-52248" y="1993737"/>
              <a:ext cx="1209627" cy="27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26 Grupo"/>
          <p:cNvGrpSpPr/>
          <p:nvPr/>
        </p:nvGrpSpPr>
        <p:grpSpPr>
          <a:xfrm>
            <a:off x="1979712" y="285728"/>
            <a:ext cx="6483505" cy="839016"/>
            <a:chOff x="1090251" y="3164"/>
            <a:chExt cx="5962919" cy="963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4" name="33 Redondear rectángulo de esquina del mismo lado"/>
            <p:cNvSpPr/>
            <p:nvPr/>
          </p:nvSpPr>
          <p:spPr>
            <a:xfrm rot="5400000">
              <a:off x="3589781" y="-2496366"/>
              <a:ext cx="963860" cy="5962919"/>
            </a:xfrm>
            <a:prstGeom prst="round2Same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dondear rectángulo de esquina del mismo lado 4"/>
            <p:cNvSpPr/>
            <p:nvPr/>
          </p:nvSpPr>
          <p:spPr>
            <a:xfrm>
              <a:off x="1090252" y="50215"/>
              <a:ext cx="5915867" cy="869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ASEGURAMIENTO</a:t>
              </a:r>
              <a:endParaRPr lang="es-CO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27 Grupo"/>
          <p:cNvGrpSpPr/>
          <p:nvPr/>
        </p:nvGrpSpPr>
        <p:grpSpPr>
          <a:xfrm>
            <a:off x="1979712" y="1340768"/>
            <a:ext cx="6466975" cy="963860"/>
            <a:chOff x="1071567" y="1290570"/>
            <a:chExt cx="5962919" cy="963860"/>
          </a:xfrm>
        </p:grpSpPr>
        <p:sp>
          <p:nvSpPr>
            <p:cNvPr id="32" name="31 Redondear rectángulo de esquina del mismo lado"/>
            <p:cNvSpPr/>
            <p:nvPr/>
          </p:nvSpPr>
          <p:spPr>
            <a:xfrm rot="5400000">
              <a:off x="3571097" y="-1208960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600" dirty="0" smtClean="0"/>
                <a:t>Incrementar a 102.433 la afiliación de la población del Municipio al SGSSS en Salud durante el cuatrienio</a:t>
              </a:r>
              <a:endParaRPr lang="es-CO" sz="1600" kern="1200" dirty="0"/>
            </a:p>
          </p:txBody>
        </p:sp>
      </p:grpSp>
      <p:grpSp>
        <p:nvGrpSpPr>
          <p:cNvPr id="6" name="77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79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7" name="41 Grupo"/>
          <p:cNvGrpSpPr/>
          <p:nvPr/>
        </p:nvGrpSpPr>
        <p:grpSpPr>
          <a:xfrm>
            <a:off x="323528" y="3861048"/>
            <a:ext cx="2736304" cy="1080120"/>
            <a:chOff x="1071567" y="2577974"/>
            <a:chExt cx="5962919" cy="963860"/>
          </a:xfrm>
        </p:grpSpPr>
        <p:sp>
          <p:nvSpPr>
            <p:cNvPr id="43" name="42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Vincular a un 50% durante el cuatrienio el número de personas sin aseguramiento (2533 personas no afiliadas)</a:t>
              </a:r>
              <a:endParaRPr lang="es-CO" sz="1200" kern="1200" dirty="0" smtClean="0"/>
            </a:p>
          </p:txBody>
        </p:sp>
      </p:grpSp>
      <p:grpSp>
        <p:nvGrpSpPr>
          <p:cNvPr id="8" name="49 Grupo"/>
          <p:cNvGrpSpPr/>
          <p:nvPr/>
        </p:nvGrpSpPr>
        <p:grpSpPr>
          <a:xfrm>
            <a:off x="899592" y="2492896"/>
            <a:ext cx="1440160" cy="1296144"/>
            <a:chOff x="2844800" y="1828800"/>
            <a:chExt cx="2235200" cy="2235200"/>
          </a:xfrm>
        </p:grpSpPr>
        <p:sp>
          <p:nvSpPr>
            <p:cNvPr id="51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84 Grupo"/>
          <p:cNvGrpSpPr/>
          <p:nvPr/>
        </p:nvGrpSpPr>
        <p:grpSpPr>
          <a:xfrm>
            <a:off x="3275856" y="3861048"/>
            <a:ext cx="2736304" cy="1080120"/>
            <a:chOff x="1071567" y="2577974"/>
            <a:chExt cx="5962919" cy="963860"/>
          </a:xfrm>
        </p:grpSpPr>
        <p:sp>
          <p:nvSpPr>
            <p:cNvPr id="86" name="85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Realizar anualmente un monitoreo de afiliación al SGSSS</a:t>
              </a:r>
              <a:endParaRPr lang="es-CO" sz="1200" kern="1200" dirty="0" smtClean="0"/>
            </a:p>
          </p:txBody>
        </p:sp>
      </p:grpSp>
      <p:grpSp>
        <p:nvGrpSpPr>
          <p:cNvPr id="10" name="87 Grupo"/>
          <p:cNvGrpSpPr/>
          <p:nvPr/>
        </p:nvGrpSpPr>
        <p:grpSpPr>
          <a:xfrm>
            <a:off x="3851920" y="2492896"/>
            <a:ext cx="1440160" cy="1296144"/>
            <a:chOff x="2844800" y="1828800"/>
            <a:chExt cx="2235200" cy="2235200"/>
          </a:xfrm>
          <a:solidFill>
            <a:schemeClr val="accent2">
              <a:lumMod val="75000"/>
            </a:schemeClr>
          </a:solidFill>
        </p:grpSpPr>
        <p:sp>
          <p:nvSpPr>
            <p:cNvPr id="89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96 Grupo"/>
          <p:cNvGrpSpPr/>
          <p:nvPr/>
        </p:nvGrpSpPr>
        <p:grpSpPr>
          <a:xfrm>
            <a:off x="6228184" y="3861048"/>
            <a:ext cx="2736304" cy="1080120"/>
            <a:chOff x="1071567" y="2577974"/>
            <a:chExt cx="5962919" cy="963860"/>
          </a:xfrm>
        </p:grpSpPr>
        <p:sp>
          <p:nvSpPr>
            <p:cNvPr id="98" name="97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9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Garantizar la continuidad a las 16090 personas afiliadas al régimen subsidiado</a:t>
              </a:r>
              <a:endParaRPr lang="es-CO" sz="1200" kern="1200" dirty="0" smtClean="0"/>
            </a:p>
          </p:txBody>
        </p:sp>
      </p:grpSp>
      <p:grpSp>
        <p:nvGrpSpPr>
          <p:cNvPr id="12" name="99 Grupo"/>
          <p:cNvGrpSpPr/>
          <p:nvPr/>
        </p:nvGrpSpPr>
        <p:grpSpPr>
          <a:xfrm>
            <a:off x="6804248" y="2492896"/>
            <a:ext cx="1440160" cy="1296144"/>
            <a:chOff x="2844800" y="1828800"/>
            <a:chExt cx="2235200" cy="2235200"/>
          </a:xfrm>
          <a:solidFill>
            <a:schemeClr val="accent1">
              <a:lumMod val="75000"/>
            </a:schemeClr>
          </a:solidFill>
        </p:grpSpPr>
        <p:sp>
          <p:nvSpPr>
            <p:cNvPr id="101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58 Grupo"/>
          <p:cNvGrpSpPr/>
          <p:nvPr/>
        </p:nvGrpSpPr>
        <p:grpSpPr>
          <a:xfrm>
            <a:off x="539552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56" name="55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88%</a:t>
              </a:r>
              <a:endParaRPr lang="es-ES" sz="1600" b="1" dirty="0"/>
            </a:p>
          </p:txBody>
        </p:sp>
      </p:grpSp>
      <p:grpSp>
        <p:nvGrpSpPr>
          <p:cNvPr id="18" name="59 Grupo"/>
          <p:cNvGrpSpPr/>
          <p:nvPr/>
        </p:nvGrpSpPr>
        <p:grpSpPr>
          <a:xfrm>
            <a:off x="3491880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61" name="60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  <p:grpSp>
        <p:nvGrpSpPr>
          <p:cNvPr id="19" name="62 Grupo"/>
          <p:cNvGrpSpPr/>
          <p:nvPr/>
        </p:nvGrpSpPr>
        <p:grpSpPr>
          <a:xfrm>
            <a:off x="6516216" y="5085184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64" name="63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23528" y="116632"/>
            <a:ext cx="1246995" cy="1296144"/>
            <a:chOff x="-52248" y="3163"/>
            <a:chExt cx="1246995" cy="1482862"/>
          </a:xfrm>
        </p:grpSpPr>
        <p:sp>
          <p:nvSpPr>
            <p:cNvPr id="5" name="4 Cheurón"/>
            <p:cNvSpPr/>
            <p:nvPr/>
          </p:nvSpPr>
          <p:spPr>
            <a:xfrm rot="5400000">
              <a:off x="-170181" y="121096"/>
              <a:ext cx="1482862" cy="1246995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urón 4"/>
            <p:cNvSpPr/>
            <p:nvPr/>
          </p:nvSpPr>
          <p:spPr>
            <a:xfrm>
              <a:off x="-52248" y="744594"/>
              <a:ext cx="1246995" cy="235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</a:t>
              </a:r>
              <a:endParaRPr lang="es-CO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395536" y="1196752"/>
            <a:ext cx="1224136" cy="1152128"/>
            <a:chOff x="-52248" y="1290569"/>
            <a:chExt cx="1209627" cy="1482862"/>
          </a:xfrm>
        </p:grpSpPr>
        <p:sp>
          <p:nvSpPr>
            <p:cNvPr id="8" name="7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6"/>
            <p:cNvSpPr/>
            <p:nvPr/>
          </p:nvSpPr>
          <p:spPr>
            <a:xfrm>
              <a:off x="-52248" y="1993737"/>
              <a:ext cx="1209627" cy="27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9 Grupo"/>
          <p:cNvGrpSpPr/>
          <p:nvPr/>
        </p:nvGrpSpPr>
        <p:grpSpPr>
          <a:xfrm>
            <a:off x="1979712" y="285728"/>
            <a:ext cx="6483505" cy="839016"/>
            <a:chOff x="1090251" y="3164"/>
            <a:chExt cx="5962919" cy="963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" name="10 Redondear rectángulo de esquina del mismo lado"/>
            <p:cNvSpPr/>
            <p:nvPr/>
          </p:nvSpPr>
          <p:spPr>
            <a:xfrm rot="5400000">
              <a:off x="3589781" y="-2496366"/>
              <a:ext cx="963860" cy="5962919"/>
            </a:xfrm>
            <a:prstGeom prst="round2Same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4"/>
            <p:cNvSpPr/>
            <p:nvPr/>
          </p:nvSpPr>
          <p:spPr>
            <a:xfrm>
              <a:off x="1090252" y="50215"/>
              <a:ext cx="5915867" cy="869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PRESTACION Y DESARROLLO DE LOS SERVICIOS DE SALUD</a:t>
              </a:r>
              <a:endPara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12 Grupo"/>
          <p:cNvGrpSpPr/>
          <p:nvPr/>
        </p:nvGrpSpPr>
        <p:grpSpPr>
          <a:xfrm>
            <a:off x="1979712" y="1340768"/>
            <a:ext cx="6466975" cy="963860"/>
            <a:chOff x="1071567" y="1290570"/>
            <a:chExt cx="5962919" cy="963860"/>
          </a:xfrm>
        </p:grpSpPr>
        <p:sp>
          <p:nvSpPr>
            <p:cNvPr id="14" name="13 Redondear rectángulo de esquina del mismo lado"/>
            <p:cNvSpPr/>
            <p:nvPr/>
          </p:nvSpPr>
          <p:spPr>
            <a:xfrm rot="5400000">
              <a:off x="3571097" y="-1208960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600" dirty="0" smtClean="0"/>
                <a:t>Mejorar la calidad y oportunidad del servicio de salud  a través de la reducción del 30%  de no conformidades de atención a los usuarios a partir del segundo año. </a:t>
              </a:r>
              <a:endParaRPr lang="es-CO" sz="1600" kern="1200" dirty="0"/>
            </a:p>
          </p:txBody>
        </p:sp>
      </p:grpSp>
      <p:grpSp>
        <p:nvGrpSpPr>
          <p:cNvPr id="10" name="15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17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13" name="18 Grupo"/>
          <p:cNvGrpSpPr/>
          <p:nvPr/>
        </p:nvGrpSpPr>
        <p:grpSpPr>
          <a:xfrm>
            <a:off x="3275856" y="3789040"/>
            <a:ext cx="2736304" cy="568654"/>
            <a:chOff x="1071567" y="2577974"/>
            <a:chExt cx="5962919" cy="963860"/>
          </a:xfrm>
        </p:grpSpPr>
        <p:sp>
          <p:nvSpPr>
            <p:cNvPr id="20" name="19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Diseñar e Implementar al 100% el "Observatorio de Salud Municipal"</a:t>
              </a:r>
              <a:endParaRPr lang="es-CO" sz="1200" kern="1200" dirty="0" smtClean="0"/>
            </a:p>
          </p:txBody>
        </p:sp>
      </p:grpSp>
      <p:grpSp>
        <p:nvGrpSpPr>
          <p:cNvPr id="16" name="21 Grupo"/>
          <p:cNvGrpSpPr/>
          <p:nvPr/>
        </p:nvGrpSpPr>
        <p:grpSpPr>
          <a:xfrm>
            <a:off x="3923928" y="2420888"/>
            <a:ext cx="1440160" cy="1296144"/>
            <a:chOff x="2844800" y="1828800"/>
            <a:chExt cx="2235200" cy="2235200"/>
          </a:xfrm>
        </p:grpSpPr>
        <p:sp>
          <p:nvSpPr>
            <p:cNvPr id="23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54 Grupo"/>
          <p:cNvGrpSpPr/>
          <p:nvPr/>
        </p:nvGrpSpPr>
        <p:grpSpPr>
          <a:xfrm>
            <a:off x="323528" y="4641386"/>
            <a:ext cx="2160240" cy="936104"/>
            <a:chOff x="1071567" y="2577974"/>
            <a:chExt cx="5962919" cy="963860"/>
          </a:xfrm>
        </p:grpSpPr>
        <p:sp>
          <p:nvSpPr>
            <p:cNvPr id="56" name="55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Redondear rectángulo de esquina del mismo lado 8"/>
            <p:cNvSpPr/>
            <p:nvPr/>
          </p:nvSpPr>
          <p:spPr>
            <a:xfrm>
              <a:off x="1071567" y="2726260"/>
              <a:ext cx="5915867" cy="7330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600" b="1" kern="1200" dirty="0" smtClean="0"/>
                <a:t>Diseño del Observatorio</a:t>
              </a:r>
              <a:endParaRPr lang="es-CO" sz="1600" kern="1200" dirty="0"/>
            </a:p>
          </p:txBody>
        </p:sp>
      </p:grpSp>
      <p:grpSp>
        <p:nvGrpSpPr>
          <p:cNvPr id="22" name="57 Grupo"/>
          <p:cNvGrpSpPr/>
          <p:nvPr/>
        </p:nvGrpSpPr>
        <p:grpSpPr>
          <a:xfrm>
            <a:off x="6804248" y="4713394"/>
            <a:ext cx="2160240" cy="864096"/>
            <a:chOff x="1071566" y="2577974"/>
            <a:chExt cx="5962919" cy="963860"/>
          </a:xfrm>
        </p:grpSpPr>
        <p:sp>
          <p:nvSpPr>
            <p:cNvPr id="59" name="58 Redondear rectángulo de esquina del mismo lado"/>
            <p:cNvSpPr/>
            <p:nvPr/>
          </p:nvSpPr>
          <p:spPr>
            <a:xfrm rot="5400000">
              <a:off x="3571096" y="78444"/>
              <a:ext cx="963860" cy="5962919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edondear rectángulo de esquina del mismo lado 8"/>
            <p:cNvSpPr/>
            <p:nvPr/>
          </p:nvSpPr>
          <p:spPr>
            <a:xfrm>
              <a:off x="1071569" y="2723092"/>
              <a:ext cx="5915867" cy="7330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400" b="1" kern="1200" dirty="0" smtClean="0"/>
                <a:t>Fortalecimiento de la ESE Hospital San Antonio de Chía</a:t>
              </a:r>
              <a:endParaRPr lang="es-CO" sz="1400" kern="1200" dirty="0"/>
            </a:p>
          </p:txBody>
        </p:sp>
      </p:grpSp>
      <p:grpSp>
        <p:nvGrpSpPr>
          <p:cNvPr id="25" name="34 Grupo"/>
          <p:cNvGrpSpPr/>
          <p:nvPr/>
        </p:nvGrpSpPr>
        <p:grpSpPr>
          <a:xfrm>
            <a:off x="3500430" y="5715016"/>
            <a:ext cx="2160240" cy="506906"/>
            <a:chOff x="1071565" y="2577975"/>
            <a:chExt cx="5962919" cy="9638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6" name="35 Redondear rectángulo de esquina del mismo lado"/>
            <p:cNvSpPr/>
            <p:nvPr/>
          </p:nvSpPr>
          <p:spPr>
            <a:xfrm rot="5400000">
              <a:off x="3571095" y="78445"/>
              <a:ext cx="963860" cy="5962919"/>
            </a:xfrm>
            <a:prstGeom prst="round2SameRect">
              <a:avLst/>
            </a:prstGeom>
            <a:grpFill/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dondear rectángulo de esquina del mismo lado 8"/>
            <p:cNvSpPr/>
            <p:nvPr/>
          </p:nvSpPr>
          <p:spPr>
            <a:xfrm>
              <a:off x="1071568" y="2678290"/>
              <a:ext cx="5915867" cy="7330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Contratación PIC con la ESE Hospital San Antonio </a:t>
              </a:r>
              <a:endParaRPr lang="es-CO" sz="12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37 Grupo"/>
          <p:cNvGrpSpPr/>
          <p:nvPr/>
        </p:nvGrpSpPr>
        <p:grpSpPr>
          <a:xfrm>
            <a:off x="3491880" y="4509120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39" name="38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90%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23528" y="116632"/>
            <a:ext cx="1246995" cy="1296144"/>
            <a:chOff x="-52248" y="3163"/>
            <a:chExt cx="1246995" cy="1482862"/>
          </a:xfrm>
        </p:grpSpPr>
        <p:sp>
          <p:nvSpPr>
            <p:cNvPr id="5" name="4 Cheurón"/>
            <p:cNvSpPr/>
            <p:nvPr/>
          </p:nvSpPr>
          <p:spPr>
            <a:xfrm rot="5400000">
              <a:off x="-170181" y="121096"/>
              <a:ext cx="1482862" cy="1246995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urón 4"/>
            <p:cNvSpPr/>
            <p:nvPr/>
          </p:nvSpPr>
          <p:spPr>
            <a:xfrm>
              <a:off x="-52248" y="744594"/>
              <a:ext cx="1246995" cy="235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</a:t>
              </a:r>
              <a:endParaRPr lang="es-CO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251520" y="1484784"/>
            <a:ext cx="1008112" cy="1152128"/>
            <a:chOff x="-52248" y="1290569"/>
            <a:chExt cx="1209627" cy="1482862"/>
          </a:xfrm>
        </p:grpSpPr>
        <p:sp>
          <p:nvSpPr>
            <p:cNvPr id="8" name="7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6"/>
            <p:cNvSpPr/>
            <p:nvPr/>
          </p:nvSpPr>
          <p:spPr>
            <a:xfrm>
              <a:off x="-52248" y="1993737"/>
              <a:ext cx="1209627" cy="27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9 Grupo"/>
          <p:cNvGrpSpPr/>
          <p:nvPr/>
        </p:nvGrpSpPr>
        <p:grpSpPr>
          <a:xfrm>
            <a:off x="1979712" y="285728"/>
            <a:ext cx="6483505" cy="839016"/>
            <a:chOff x="1090251" y="3164"/>
            <a:chExt cx="5962919" cy="963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" name="10 Redondear rectángulo de esquina del mismo lado"/>
            <p:cNvSpPr/>
            <p:nvPr/>
          </p:nvSpPr>
          <p:spPr>
            <a:xfrm rot="5400000">
              <a:off x="3589781" y="-2496366"/>
              <a:ext cx="963860" cy="5962919"/>
            </a:xfrm>
            <a:prstGeom prst="round2Same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4"/>
            <p:cNvSpPr/>
            <p:nvPr/>
          </p:nvSpPr>
          <p:spPr>
            <a:xfrm>
              <a:off x="1090252" y="50215"/>
              <a:ext cx="5915867" cy="869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SALUD PÚBLICA</a:t>
              </a:r>
              <a:endPara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12 Grupo"/>
          <p:cNvGrpSpPr/>
          <p:nvPr/>
        </p:nvGrpSpPr>
        <p:grpSpPr>
          <a:xfrm>
            <a:off x="1331640" y="1484784"/>
            <a:ext cx="1440159" cy="1179884"/>
            <a:chOff x="1071568" y="1290570"/>
            <a:chExt cx="6276756" cy="963860"/>
          </a:xfrm>
        </p:grpSpPr>
        <p:sp>
          <p:nvSpPr>
            <p:cNvPr id="14" name="13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Aumentar en un 5% la cobertura semestral con esquemas de Vacunación</a:t>
              </a:r>
              <a:endParaRPr lang="es-CO" sz="1200" kern="1200" dirty="0"/>
            </a:p>
          </p:txBody>
        </p:sp>
      </p:grpSp>
      <p:grpSp>
        <p:nvGrpSpPr>
          <p:cNvPr id="10" name="15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17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13" name="102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5" name="104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16" name="105 Grupo"/>
          <p:cNvGrpSpPr/>
          <p:nvPr/>
        </p:nvGrpSpPr>
        <p:grpSpPr>
          <a:xfrm>
            <a:off x="323528" y="4161080"/>
            <a:ext cx="2736304" cy="780087"/>
            <a:chOff x="1071567" y="2577974"/>
            <a:chExt cx="5962919" cy="963860"/>
          </a:xfrm>
        </p:grpSpPr>
        <p:sp>
          <p:nvSpPr>
            <p:cNvPr id="107" name="106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8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Implementar un Plan Operativo anual del programa ampliado de inmunizaciones - PAI que vincule a 7934 niños y niñas de 0 a 5 años ( niños vacunados 6.360)</a:t>
              </a:r>
              <a:endParaRPr lang="es-CO" sz="1200" kern="12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108 Grupo"/>
          <p:cNvGrpSpPr/>
          <p:nvPr/>
        </p:nvGrpSpPr>
        <p:grpSpPr>
          <a:xfrm>
            <a:off x="899592" y="2852936"/>
            <a:ext cx="1440160" cy="936104"/>
            <a:chOff x="2844800" y="1828800"/>
            <a:chExt cx="2235200" cy="2235200"/>
          </a:xfrm>
        </p:grpSpPr>
        <p:sp>
          <p:nvSpPr>
            <p:cNvPr id="110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117 Grupo"/>
          <p:cNvGrpSpPr/>
          <p:nvPr/>
        </p:nvGrpSpPr>
        <p:grpSpPr>
          <a:xfrm>
            <a:off x="3275856" y="4161080"/>
            <a:ext cx="2736304" cy="780087"/>
            <a:chOff x="1071567" y="2577974"/>
            <a:chExt cx="5962919" cy="963860"/>
          </a:xfrm>
        </p:grpSpPr>
        <p:sp>
          <p:nvSpPr>
            <p:cNvPr id="119" name="118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0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Disminuir en un  (3%) los factores de riesgo de muertes evitables de la  primera infancia, mediante la implementación de la estrategia AIEPI</a:t>
              </a:r>
              <a:endParaRPr lang="es-CO" sz="1200" kern="1200" dirty="0" smtClean="0"/>
            </a:p>
          </p:txBody>
        </p:sp>
      </p:grpSp>
      <p:grpSp>
        <p:nvGrpSpPr>
          <p:cNvPr id="21" name="120 Grupo"/>
          <p:cNvGrpSpPr/>
          <p:nvPr/>
        </p:nvGrpSpPr>
        <p:grpSpPr>
          <a:xfrm>
            <a:off x="3851920" y="2852936"/>
            <a:ext cx="1440160" cy="936104"/>
            <a:chOff x="2844800" y="1828800"/>
            <a:chExt cx="2235200" cy="2235200"/>
          </a:xfrm>
          <a:solidFill>
            <a:schemeClr val="accent2">
              <a:lumMod val="75000"/>
            </a:schemeClr>
          </a:solidFill>
        </p:grpSpPr>
        <p:sp>
          <p:nvSpPr>
            <p:cNvPr id="122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129 Grupo"/>
          <p:cNvGrpSpPr/>
          <p:nvPr/>
        </p:nvGrpSpPr>
        <p:grpSpPr>
          <a:xfrm>
            <a:off x="6228184" y="4161080"/>
            <a:ext cx="2736304" cy="780087"/>
            <a:chOff x="1071567" y="2577974"/>
            <a:chExt cx="5962919" cy="963860"/>
          </a:xfrm>
        </p:grpSpPr>
        <p:sp>
          <p:nvSpPr>
            <p:cNvPr id="131" name="130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2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Desarrollar el programa de promoción y prevención para la reducción de embarazos en adolescentes (LB 80 casos) </a:t>
              </a:r>
              <a:endParaRPr lang="es-CO" sz="1200" kern="1200" dirty="0" smtClean="0"/>
            </a:p>
          </p:txBody>
        </p:sp>
      </p:grpSp>
      <p:grpSp>
        <p:nvGrpSpPr>
          <p:cNvPr id="23" name="132 Grupo"/>
          <p:cNvGrpSpPr/>
          <p:nvPr/>
        </p:nvGrpSpPr>
        <p:grpSpPr>
          <a:xfrm>
            <a:off x="6804248" y="2852936"/>
            <a:ext cx="1440160" cy="936104"/>
            <a:chOff x="2844800" y="1828800"/>
            <a:chExt cx="2235200" cy="2235200"/>
          </a:xfrm>
          <a:solidFill>
            <a:schemeClr val="accent1">
              <a:lumMod val="75000"/>
            </a:schemeClr>
          </a:solidFill>
        </p:grpSpPr>
        <p:sp>
          <p:nvSpPr>
            <p:cNvPr id="134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5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141 Grupo"/>
          <p:cNvGrpSpPr/>
          <p:nvPr/>
        </p:nvGrpSpPr>
        <p:grpSpPr>
          <a:xfrm>
            <a:off x="3347864" y="1484784"/>
            <a:ext cx="1008112" cy="1152128"/>
            <a:chOff x="-52248" y="1290569"/>
            <a:chExt cx="1209627" cy="1482862"/>
          </a:xfrm>
          <a:solidFill>
            <a:schemeClr val="accent3">
              <a:lumMod val="75000"/>
            </a:schemeClr>
          </a:solidFill>
        </p:grpSpPr>
        <p:sp>
          <p:nvSpPr>
            <p:cNvPr id="143" name="142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  <a:grpFill/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4" name="Cheurón 6"/>
            <p:cNvSpPr/>
            <p:nvPr/>
          </p:nvSpPr>
          <p:spPr>
            <a:xfrm>
              <a:off x="-52248" y="1953994"/>
              <a:ext cx="1209627" cy="31297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144 Grupo"/>
          <p:cNvGrpSpPr/>
          <p:nvPr/>
        </p:nvGrpSpPr>
        <p:grpSpPr>
          <a:xfrm>
            <a:off x="4427984" y="1484784"/>
            <a:ext cx="1440159" cy="1179884"/>
            <a:chOff x="1071568" y="1290570"/>
            <a:chExt cx="6276756" cy="963860"/>
          </a:xfrm>
        </p:grpSpPr>
        <p:sp>
          <p:nvSpPr>
            <p:cNvPr id="146" name="145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7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Disminuir a 0,85% la tasa de  mortalidad  en   primera infancia, durante el cuatrienio </a:t>
              </a:r>
              <a:endParaRPr lang="es-CO" sz="1200" kern="1200" dirty="0"/>
            </a:p>
          </p:txBody>
        </p:sp>
      </p:grpSp>
      <p:grpSp>
        <p:nvGrpSpPr>
          <p:cNvPr id="26" name="147 Grupo"/>
          <p:cNvGrpSpPr/>
          <p:nvPr/>
        </p:nvGrpSpPr>
        <p:grpSpPr>
          <a:xfrm>
            <a:off x="6300192" y="1484784"/>
            <a:ext cx="1008112" cy="1152128"/>
            <a:chOff x="-52248" y="1290569"/>
            <a:chExt cx="1209627" cy="1482862"/>
          </a:xfrm>
        </p:grpSpPr>
        <p:sp>
          <p:nvSpPr>
            <p:cNvPr id="149" name="148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0" name="Cheurón 6"/>
            <p:cNvSpPr/>
            <p:nvPr/>
          </p:nvSpPr>
          <p:spPr>
            <a:xfrm>
              <a:off x="-52248" y="1993737"/>
              <a:ext cx="1209627" cy="27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150 Grupo"/>
          <p:cNvGrpSpPr/>
          <p:nvPr/>
        </p:nvGrpSpPr>
        <p:grpSpPr>
          <a:xfrm>
            <a:off x="7380312" y="1484784"/>
            <a:ext cx="1440159" cy="1179884"/>
            <a:chOff x="1071568" y="1290570"/>
            <a:chExt cx="6276756" cy="963860"/>
          </a:xfrm>
        </p:grpSpPr>
        <p:sp>
          <p:nvSpPr>
            <p:cNvPr id="152" name="151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3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Disminuir  en 10% en el cuatrienio los casos de embarazos en adolescentes </a:t>
              </a:r>
              <a:endParaRPr lang="es-CO" sz="1200" kern="1200" dirty="0"/>
            </a:p>
          </p:txBody>
        </p:sp>
      </p:grpSp>
      <p:grpSp>
        <p:nvGrpSpPr>
          <p:cNvPr id="28" name="67 Grupo"/>
          <p:cNvGrpSpPr/>
          <p:nvPr/>
        </p:nvGrpSpPr>
        <p:grpSpPr>
          <a:xfrm>
            <a:off x="539552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69" name="68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dirty="0" smtClean="0"/>
                <a:t>75%</a:t>
              </a:r>
            </a:p>
          </p:txBody>
        </p:sp>
      </p:grpSp>
      <p:grpSp>
        <p:nvGrpSpPr>
          <p:cNvPr id="29" name="70 Grupo"/>
          <p:cNvGrpSpPr/>
          <p:nvPr/>
        </p:nvGrpSpPr>
        <p:grpSpPr>
          <a:xfrm>
            <a:off x="3491880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72" name="71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3" name="72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  <p:grpSp>
        <p:nvGrpSpPr>
          <p:cNvPr id="30" name="73 Grupo"/>
          <p:cNvGrpSpPr/>
          <p:nvPr/>
        </p:nvGrpSpPr>
        <p:grpSpPr>
          <a:xfrm>
            <a:off x="6444208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75" name="74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23528" y="116632"/>
            <a:ext cx="1246995" cy="1296144"/>
            <a:chOff x="-52248" y="3163"/>
            <a:chExt cx="1246995" cy="1482862"/>
          </a:xfrm>
        </p:grpSpPr>
        <p:sp>
          <p:nvSpPr>
            <p:cNvPr id="5" name="4 Cheurón"/>
            <p:cNvSpPr/>
            <p:nvPr/>
          </p:nvSpPr>
          <p:spPr>
            <a:xfrm rot="5400000">
              <a:off x="-170181" y="121096"/>
              <a:ext cx="1482862" cy="1246995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urón 4"/>
            <p:cNvSpPr/>
            <p:nvPr/>
          </p:nvSpPr>
          <p:spPr>
            <a:xfrm>
              <a:off x="-52248" y="744594"/>
              <a:ext cx="1246995" cy="235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</a:t>
              </a:r>
              <a:endParaRPr lang="es-CO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251520" y="1484784"/>
            <a:ext cx="1008112" cy="1152128"/>
            <a:chOff x="-52248" y="1290569"/>
            <a:chExt cx="1209627" cy="1482862"/>
          </a:xfrm>
        </p:grpSpPr>
        <p:sp>
          <p:nvSpPr>
            <p:cNvPr id="8" name="7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6"/>
            <p:cNvSpPr/>
            <p:nvPr/>
          </p:nvSpPr>
          <p:spPr>
            <a:xfrm>
              <a:off x="-52248" y="1993737"/>
              <a:ext cx="1209627" cy="27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9 Grupo"/>
          <p:cNvGrpSpPr/>
          <p:nvPr/>
        </p:nvGrpSpPr>
        <p:grpSpPr>
          <a:xfrm>
            <a:off x="1979712" y="285728"/>
            <a:ext cx="6483505" cy="839016"/>
            <a:chOff x="1090251" y="3164"/>
            <a:chExt cx="5962919" cy="963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" name="10 Redondear rectángulo de esquina del mismo lado"/>
            <p:cNvSpPr/>
            <p:nvPr/>
          </p:nvSpPr>
          <p:spPr>
            <a:xfrm rot="5400000">
              <a:off x="3589781" y="-2496366"/>
              <a:ext cx="963860" cy="5962919"/>
            </a:xfrm>
            <a:prstGeom prst="round2Same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4"/>
            <p:cNvSpPr/>
            <p:nvPr/>
          </p:nvSpPr>
          <p:spPr>
            <a:xfrm>
              <a:off x="1090252" y="50215"/>
              <a:ext cx="5915867" cy="869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SALUD PÚBLICA</a:t>
              </a:r>
              <a:endPara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12 Grupo"/>
          <p:cNvGrpSpPr/>
          <p:nvPr/>
        </p:nvGrpSpPr>
        <p:grpSpPr>
          <a:xfrm>
            <a:off x="1331640" y="1484784"/>
            <a:ext cx="1440159" cy="1179884"/>
            <a:chOff x="1071568" y="1290570"/>
            <a:chExt cx="6276756" cy="963860"/>
          </a:xfrm>
        </p:grpSpPr>
        <p:sp>
          <p:nvSpPr>
            <p:cNvPr id="14" name="13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Mantener en 0 la mortalidad materna durante el cuatrienio </a:t>
              </a:r>
              <a:endParaRPr lang="es-CO" sz="1200" kern="1200" dirty="0"/>
            </a:p>
          </p:txBody>
        </p:sp>
      </p:grpSp>
      <p:grpSp>
        <p:nvGrpSpPr>
          <p:cNvPr id="10" name="15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17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13" name="18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20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16" name="21 Grupo"/>
          <p:cNvGrpSpPr/>
          <p:nvPr/>
        </p:nvGrpSpPr>
        <p:grpSpPr>
          <a:xfrm>
            <a:off x="323528" y="4161080"/>
            <a:ext cx="2736304" cy="780087"/>
            <a:chOff x="1071567" y="2577974"/>
            <a:chExt cx="5962919" cy="963860"/>
          </a:xfrm>
        </p:grpSpPr>
        <p:sp>
          <p:nvSpPr>
            <p:cNvPr id="23" name="22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Desarrollar un programa anual de atención, seguimiento y control en salud, dirigido a gestantes </a:t>
              </a:r>
              <a:endParaRPr lang="es-CO" sz="1200" kern="1200" dirty="0" smtClean="0"/>
            </a:p>
          </p:txBody>
        </p:sp>
      </p:grpSp>
      <p:grpSp>
        <p:nvGrpSpPr>
          <p:cNvPr id="19" name="24 Grupo"/>
          <p:cNvGrpSpPr/>
          <p:nvPr/>
        </p:nvGrpSpPr>
        <p:grpSpPr>
          <a:xfrm>
            <a:off x="899592" y="2852936"/>
            <a:ext cx="1440160" cy="936104"/>
            <a:chOff x="2844800" y="1828800"/>
            <a:chExt cx="2235200" cy="2235200"/>
          </a:xfrm>
        </p:grpSpPr>
        <p:sp>
          <p:nvSpPr>
            <p:cNvPr id="26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33 Grupo"/>
          <p:cNvGrpSpPr/>
          <p:nvPr/>
        </p:nvGrpSpPr>
        <p:grpSpPr>
          <a:xfrm>
            <a:off x="3275856" y="4161080"/>
            <a:ext cx="2736304" cy="780087"/>
            <a:chOff x="1071567" y="2577974"/>
            <a:chExt cx="5962919" cy="963860"/>
          </a:xfrm>
        </p:grpSpPr>
        <p:sp>
          <p:nvSpPr>
            <p:cNvPr id="35" name="34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Implementar un programa anual de acciones de promoción y prevención en salud sexual y reproductiva  dirigido a población escolar</a:t>
              </a:r>
              <a:endParaRPr lang="es-CO" sz="1200" kern="1200" dirty="0" smtClean="0"/>
            </a:p>
          </p:txBody>
        </p:sp>
      </p:grpSp>
      <p:grpSp>
        <p:nvGrpSpPr>
          <p:cNvPr id="25" name="36 Grupo"/>
          <p:cNvGrpSpPr/>
          <p:nvPr/>
        </p:nvGrpSpPr>
        <p:grpSpPr>
          <a:xfrm>
            <a:off x="3851920" y="2852936"/>
            <a:ext cx="1440160" cy="936104"/>
            <a:chOff x="2844800" y="1828800"/>
            <a:chExt cx="2235200" cy="2235200"/>
          </a:xfrm>
          <a:solidFill>
            <a:schemeClr val="accent2">
              <a:lumMod val="75000"/>
            </a:schemeClr>
          </a:solidFill>
        </p:grpSpPr>
        <p:sp>
          <p:nvSpPr>
            <p:cNvPr id="38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45 Grupo"/>
          <p:cNvGrpSpPr/>
          <p:nvPr/>
        </p:nvGrpSpPr>
        <p:grpSpPr>
          <a:xfrm>
            <a:off x="6228184" y="4161080"/>
            <a:ext cx="2736304" cy="780087"/>
            <a:chOff x="1071567" y="2577974"/>
            <a:chExt cx="5962919" cy="963860"/>
          </a:xfrm>
        </p:grpSpPr>
        <p:sp>
          <p:nvSpPr>
            <p:cNvPr id="47" name="46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Disminuir en 10% los casos asociados a violencia intrafamiliar, suicidio, abuso sexual, SPA,  en la Implementación de estrategia Anual de PyP</a:t>
              </a:r>
              <a:endParaRPr lang="es-CO" sz="1200" kern="1200" dirty="0" smtClean="0"/>
            </a:p>
          </p:txBody>
        </p:sp>
      </p:grpSp>
      <p:grpSp>
        <p:nvGrpSpPr>
          <p:cNvPr id="29" name="48 Grupo"/>
          <p:cNvGrpSpPr/>
          <p:nvPr/>
        </p:nvGrpSpPr>
        <p:grpSpPr>
          <a:xfrm>
            <a:off x="6804248" y="2852936"/>
            <a:ext cx="1440160" cy="936104"/>
            <a:chOff x="2844800" y="1828800"/>
            <a:chExt cx="2235200" cy="2235200"/>
          </a:xfrm>
          <a:solidFill>
            <a:schemeClr val="accent1">
              <a:lumMod val="75000"/>
            </a:schemeClr>
          </a:solidFill>
        </p:grpSpPr>
        <p:sp>
          <p:nvSpPr>
            <p:cNvPr id="50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57 Grupo"/>
          <p:cNvGrpSpPr/>
          <p:nvPr/>
        </p:nvGrpSpPr>
        <p:grpSpPr>
          <a:xfrm>
            <a:off x="3347864" y="1484784"/>
            <a:ext cx="1008112" cy="1152128"/>
            <a:chOff x="-52248" y="1290569"/>
            <a:chExt cx="1209627" cy="1482862"/>
          </a:xfrm>
          <a:solidFill>
            <a:schemeClr val="accent3">
              <a:lumMod val="75000"/>
            </a:schemeClr>
          </a:solidFill>
        </p:grpSpPr>
        <p:sp>
          <p:nvSpPr>
            <p:cNvPr id="59" name="58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  <a:grpFill/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Cheurón 6"/>
            <p:cNvSpPr/>
            <p:nvPr/>
          </p:nvSpPr>
          <p:spPr>
            <a:xfrm>
              <a:off x="-52248" y="1993737"/>
              <a:ext cx="1209627" cy="2732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60 Grupo"/>
          <p:cNvGrpSpPr/>
          <p:nvPr/>
        </p:nvGrpSpPr>
        <p:grpSpPr>
          <a:xfrm>
            <a:off x="4427984" y="1484784"/>
            <a:ext cx="1440159" cy="1179884"/>
            <a:chOff x="1071568" y="1290570"/>
            <a:chExt cx="6276756" cy="963860"/>
          </a:xfrm>
        </p:grpSpPr>
        <p:sp>
          <p:nvSpPr>
            <p:cNvPr id="62" name="61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Registrar y hacer seguimiento al 100% de los casos detectados de enfermedades de trasmisión sexual</a:t>
              </a:r>
              <a:endParaRPr lang="es-CO" sz="1200" kern="1200" dirty="0"/>
            </a:p>
          </p:txBody>
        </p:sp>
      </p:grpSp>
      <p:grpSp>
        <p:nvGrpSpPr>
          <p:cNvPr id="32" name="63 Grupo"/>
          <p:cNvGrpSpPr/>
          <p:nvPr/>
        </p:nvGrpSpPr>
        <p:grpSpPr>
          <a:xfrm>
            <a:off x="6300192" y="1484784"/>
            <a:ext cx="1008112" cy="1152128"/>
            <a:chOff x="-52248" y="1290569"/>
            <a:chExt cx="1209627" cy="1482862"/>
          </a:xfrm>
        </p:grpSpPr>
        <p:sp>
          <p:nvSpPr>
            <p:cNvPr id="65" name="64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Cheurón 6"/>
            <p:cNvSpPr/>
            <p:nvPr/>
          </p:nvSpPr>
          <p:spPr>
            <a:xfrm>
              <a:off x="-52248" y="1993737"/>
              <a:ext cx="1209627" cy="27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66 Grupo"/>
          <p:cNvGrpSpPr/>
          <p:nvPr/>
        </p:nvGrpSpPr>
        <p:grpSpPr>
          <a:xfrm>
            <a:off x="7380312" y="1484784"/>
            <a:ext cx="1440159" cy="1179884"/>
            <a:chOff x="1071568" y="1290570"/>
            <a:chExt cx="6276756" cy="963860"/>
          </a:xfrm>
        </p:grpSpPr>
        <p:sp>
          <p:nvSpPr>
            <p:cNvPr id="68" name="67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Disminuir en un (10%) los factores de riesgo en salud mental (anual)</a:t>
              </a:r>
              <a:endParaRPr lang="es-CO" sz="1200" kern="1200" dirty="0"/>
            </a:p>
          </p:txBody>
        </p:sp>
      </p:grpSp>
      <p:grpSp>
        <p:nvGrpSpPr>
          <p:cNvPr id="34" name="69 Grupo"/>
          <p:cNvGrpSpPr/>
          <p:nvPr/>
        </p:nvGrpSpPr>
        <p:grpSpPr>
          <a:xfrm>
            <a:off x="539552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71" name="70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2" name="71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  <p:grpSp>
        <p:nvGrpSpPr>
          <p:cNvPr id="37" name="72 Grupo"/>
          <p:cNvGrpSpPr/>
          <p:nvPr/>
        </p:nvGrpSpPr>
        <p:grpSpPr>
          <a:xfrm>
            <a:off x="3491880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74" name="73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5" name="74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  <p:grpSp>
        <p:nvGrpSpPr>
          <p:cNvPr id="40" name="75 Grupo"/>
          <p:cNvGrpSpPr/>
          <p:nvPr/>
        </p:nvGrpSpPr>
        <p:grpSpPr>
          <a:xfrm>
            <a:off x="6444208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77" name="76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323528" y="116632"/>
            <a:ext cx="1246995" cy="1296144"/>
            <a:chOff x="-52248" y="3163"/>
            <a:chExt cx="1246995" cy="1482862"/>
          </a:xfrm>
        </p:grpSpPr>
        <p:sp>
          <p:nvSpPr>
            <p:cNvPr id="5" name="4 Cheurón"/>
            <p:cNvSpPr/>
            <p:nvPr/>
          </p:nvSpPr>
          <p:spPr>
            <a:xfrm rot="5400000">
              <a:off x="-170181" y="121096"/>
              <a:ext cx="1482862" cy="1246995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urón 4"/>
            <p:cNvSpPr/>
            <p:nvPr/>
          </p:nvSpPr>
          <p:spPr>
            <a:xfrm>
              <a:off x="-52248" y="744594"/>
              <a:ext cx="1246995" cy="235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</a:t>
              </a:r>
              <a:endParaRPr lang="es-CO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251520" y="1484784"/>
            <a:ext cx="1008112" cy="1152128"/>
            <a:chOff x="-52248" y="1290569"/>
            <a:chExt cx="1209627" cy="1482862"/>
          </a:xfrm>
        </p:grpSpPr>
        <p:sp>
          <p:nvSpPr>
            <p:cNvPr id="8" name="7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6"/>
            <p:cNvSpPr/>
            <p:nvPr/>
          </p:nvSpPr>
          <p:spPr>
            <a:xfrm>
              <a:off x="-52248" y="1993737"/>
              <a:ext cx="1209627" cy="273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9 Grupo"/>
          <p:cNvGrpSpPr/>
          <p:nvPr/>
        </p:nvGrpSpPr>
        <p:grpSpPr>
          <a:xfrm>
            <a:off x="1979712" y="285728"/>
            <a:ext cx="6483505" cy="839016"/>
            <a:chOff x="1090251" y="3164"/>
            <a:chExt cx="5962919" cy="963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" name="10 Redondear rectángulo de esquina del mismo lado"/>
            <p:cNvSpPr/>
            <p:nvPr/>
          </p:nvSpPr>
          <p:spPr>
            <a:xfrm rot="5400000">
              <a:off x="3589781" y="-2496366"/>
              <a:ext cx="963860" cy="5962919"/>
            </a:xfrm>
            <a:prstGeom prst="round2Same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4"/>
            <p:cNvSpPr/>
            <p:nvPr/>
          </p:nvSpPr>
          <p:spPr>
            <a:xfrm>
              <a:off x="1090252" y="50215"/>
              <a:ext cx="5915867" cy="869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SALUD PÚBLICA</a:t>
              </a:r>
              <a:endPara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12 Grupo"/>
          <p:cNvGrpSpPr/>
          <p:nvPr/>
        </p:nvGrpSpPr>
        <p:grpSpPr>
          <a:xfrm>
            <a:off x="1331640" y="1484784"/>
            <a:ext cx="1440159" cy="1179884"/>
            <a:chOff x="1071568" y="1290570"/>
            <a:chExt cx="6276756" cy="963860"/>
          </a:xfrm>
        </p:grpSpPr>
        <p:sp>
          <p:nvSpPr>
            <p:cNvPr id="14" name="13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Disminuir en un 10%  los casos de morbilidad oral durante el periodo de gobierno </a:t>
              </a:r>
              <a:endParaRPr lang="es-CO" sz="1200" kern="1200" dirty="0"/>
            </a:p>
          </p:txBody>
        </p:sp>
      </p:grpSp>
      <p:grpSp>
        <p:nvGrpSpPr>
          <p:cNvPr id="10" name="15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17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13" name="18 Grupo"/>
          <p:cNvGrpSpPr/>
          <p:nvPr/>
        </p:nvGrpSpPr>
        <p:grpSpPr>
          <a:xfrm>
            <a:off x="539552" y="6270638"/>
            <a:ext cx="8352928" cy="444510"/>
            <a:chOff x="539552" y="6195829"/>
            <a:chExt cx="8352928" cy="44451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9552" y="6195829"/>
              <a:ext cx="8352928" cy="1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20 Rectángulo"/>
            <p:cNvSpPr/>
            <p:nvPr/>
          </p:nvSpPr>
          <p:spPr>
            <a:xfrm>
              <a:off x="2069976" y="6332562"/>
              <a:ext cx="6246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dirty="0" smtClean="0">
                  <a:latin typeface="Eras Light ITC" pitchFamily="34" charset="0"/>
                </a:rPr>
                <a:t> Plan de Desarrollo Municipal  “Chía, Territorio inteligente e innovador”</a:t>
              </a:r>
              <a:endParaRPr lang="es-CO" sz="1400" dirty="0">
                <a:latin typeface="Eras Light ITC" pitchFamily="34" charset="0"/>
              </a:endParaRPr>
            </a:p>
          </p:txBody>
        </p:sp>
      </p:grpSp>
      <p:grpSp>
        <p:nvGrpSpPr>
          <p:cNvPr id="16" name="21 Grupo"/>
          <p:cNvGrpSpPr/>
          <p:nvPr/>
        </p:nvGrpSpPr>
        <p:grpSpPr>
          <a:xfrm>
            <a:off x="323528" y="4161080"/>
            <a:ext cx="2736304" cy="780087"/>
            <a:chOff x="1071567" y="2577974"/>
            <a:chExt cx="5962919" cy="963860"/>
          </a:xfrm>
        </p:grpSpPr>
        <p:sp>
          <p:nvSpPr>
            <p:cNvPr id="23" name="22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Atender a 14960 personas durante el cuatrienio en el programa anual de promoción y prevención en Salud Oral. </a:t>
              </a:r>
              <a:endParaRPr lang="es-CO" sz="1200" kern="12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24 Grupo"/>
          <p:cNvGrpSpPr/>
          <p:nvPr/>
        </p:nvGrpSpPr>
        <p:grpSpPr>
          <a:xfrm>
            <a:off x="899592" y="2852936"/>
            <a:ext cx="1440160" cy="936104"/>
            <a:chOff x="2844800" y="1828800"/>
            <a:chExt cx="2235200" cy="2235200"/>
          </a:xfrm>
        </p:grpSpPr>
        <p:sp>
          <p:nvSpPr>
            <p:cNvPr id="26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33 Grupo"/>
          <p:cNvGrpSpPr/>
          <p:nvPr/>
        </p:nvGrpSpPr>
        <p:grpSpPr>
          <a:xfrm>
            <a:off x="3275856" y="4161080"/>
            <a:ext cx="2736304" cy="780087"/>
            <a:chOff x="1071567" y="2577974"/>
            <a:chExt cx="5962919" cy="963860"/>
          </a:xfrm>
        </p:grpSpPr>
        <p:sp>
          <p:nvSpPr>
            <p:cNvPr id="35" name="34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Implementar al 100% un Programa anual de promoción y prevención de enfermedades de interés en salud pública</a:t>
              </a:r>
              <a:endParaRPr lang="es-CO" sz="1200" kern="1200" dirty="0" smtClean="0"/>
            </a:p>
          </p:txBody>
        </p:sp>
      </p:grpSp>
      <p:grpSp>
        <p:nvGrpSpPr>
          <p:cNvPr id="25" name="36 Grupo"/>
          <p:cNvGrpSpPr/>
          <p:nvPr/>
        </p:nvGrpSpPr>
        <p:grpSpPr>
          <a:xfrm>
            <a:off x="3851920" y="2852936"/>
            <a:ext cx="1440160" cy="936104"/>
            <a:chOff x="2844800" y="1828800"/>
            <a:chExt cx="2235200" cy="2235200"/>
          </a:xfrm>
          <a:solidFill>
            <a:schemeClr val="accent2">
              <a:lumMod val="75000"/>
            </a:schemeClr>
          </a:solidFill>
        </p:grpSpPr>
        <p:sp>
          <p:nvSpPr>
            <p:cNvPr id="38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45 Grupo"/>
          <p:cNvGrpSpPr/>
          <p:nvPr/>
        </p:nvGrpSpPr>
        <p:grpSpPr>
          <a:xfrm>
            <a:off x="6228184" y="4161080"/>
            <a:ext cx="2736304" cy="780087"/>
            <a:chOff x="1071567" y="2577974"/>
            <a:chExt cx="5962919" cy="963860"/>
          </a:xfrm>
        </p:grpSpPr>
        <p:sp>
          <p:nvSpPr>
            <p:cNvPr id="47" name="46 Redondear rectángulo de esquina del mismo lado"/>
            <p:cNvSpPr/>
            <p:nvPr/>
          </p:nvSpPr>
          <p:spPr>
            <a:xfrm rot="5400000">
              <a:off x="3571097" y="78444"/>
              <a:ext cx="963860" cy="5962919"/>
            </a:xfrm>
            <a:prstGeom prst="round2Same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dondear rectángulo de esquina del mismo lado 8"/>
            <p:cNvSpPr/>
            <p:nvPr/>
          </p:nvSpPr>
          <p:spPr>
            <a:xfrm>
              <a:off x="1071567" y="2625026"/>
              <a:ext cx="5915866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Beneficiar durante el cuatrienio a 13.200 familias a través del  POA de Vigilancia del riesgo en el ámbito familiar</a:t>
              </a:r>
              <a:r>
                <a:rPr lang="es-CO" sz="1100" dirty="0" smtClean="0"/>
                <a:t>.         </a:t>
              </a:r>
              <a:endParaRPr lang="es-CO" sz="1100" kern="1200" dirty="0" smtClean="0"/>
            </a:p>
          </p:txBody>
        </p:sp>
      </p:grpSp>
      <p:grpSp>
        <p:nvGrpSpPr>
          <p:cNvPr id="29" name="48 Grupo"/>
          <p:cNvGrpSpPr/>
          <p:nvPr/>
        </p:nvGrpSpPr>
        <p:grpSpPr>
          <a:xfrm>
            <a:off x="6804248" y="2852936"/>
            <a:ext cx="1440160" cy="936104"/>
            <a:chOff x="2844800" y="1828800"/>
            <a:chExt cx="2235200" cy="2235200"/>
          </a:xfrm>
          <a:solidFill>
            <a:schemeClr val="accent1">
              <a:lumMod val="75000"/>
            </a:schemeClr>
          </a:solidFill>
        </p:grpSpPr>
        <p:sp>
          <p:nvSpPr>
            <p:cNvPr id="50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producto</a:t>
              </a:r>
              <a:endParaRPr lang="es-CO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57 Grupo"/>
          <p:cNvGrpSpPr/>
          <p:nvPr/>
        </p:nvGrpSpPr>
        <p:grpSpPr>
          <a:xfrm>
            <a:off x="4788024" y="1412776"/>
            <a:ext cx="1008112" cy="1152128"/>
            <a:chOff x="-52248" y="1290569"/>
            <a:chExt cx="1209627" cy="1482862"/>
          </a:xfrm>
          <a:solidFill>
            <a:schemeClr val="accent3">
              <a:lumMod val="75000"/>
            </a:schemeClr>
          </a:solidFill>
        </p:grpSpPr>
        <p:sp>
          <p:nvSpPr>
            <p:cNvPr id="59" name="58 Cheurón"/>
            <p:cNvSpPr/>
            <p:nvPr/>
          </p:nvSpPr>
          <p:spPr>
            <a:xfrm rot="5400000">
              <a:off x="-188865" y="1427186"/>
              <a:ext cx="1482862" cy="1209627"/>
            </a:xfrm>
            <a:prstGeom prst="chevron">
              <a:avLst/>
            </a:prstGeom>
            <a:grpFill/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Cheurón 6"/>
            <p:cNvSpPr/>
            <p:nvPr/>
          </p:nvSpPr>
          <p:spPr>
            <a:xfrm>
              <a:off x="-52248" y="1993737"/>
              <a:ext cx="1209627" cy="2732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 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es-CO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</a:t>
              </a:r>
              <a:endParaRPr lang="es-CO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60 Grupo"/>
          <p:cNvGrpSpPr/>
          <p:nvPr/>
        </p:nvGrpSpPr>
        <p:grpSpPr>
          <a:xfrm>
            <a:off x="5868144" y="1412776"/>
            <a:ext cx="1440159" cy="1179884"/>
            <a:chOff x="1071568" y="1290570"/>
            <a:chExt cx="6276756" cy="963860"/>
          </a:xfrm>
        </p:grpSpPr>
        <p:sp>
          <p:nvSpPr>
            <p:cNvPr id="62" name="61 Redondear rectángulo de esquina del mismo lado"/>
            <p:cNvSpPr/>
            <p:nvPr/>
          </p:nvSpPr>
          <p:spPr>
            <a:xfrm rot="5400000">
              <a:off x="3884934" y="-1208961"/>
              <a:ext cx="963860" cy="5962921"/>
            </a:xfrm>
            <a:prstGeom prst="round2Same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Redondear rectángulo de esquina del mismo lado 6"/>
            <p:cNvSpPr/>
            <p:nvPr/>
          </p:nvSpPr>
          <p:spPr>
            <a:xfrm>
              <a:off x="1071568" y="1337621"/>
              <a:ext cx="5915867" cy="86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dirty="0" smtClean="0"/>
                <a:t>Disminuir en 10% los casos de enfermedades transmisibles y no transmisibles de interés en SP</a:t>
              </a:r>
              <a:endParaRPr lang="es-CO" sz="1200" kern="1200" dirty="0"/>
            </a:p>
          </p:txBody>
        </p:sp>
      </p:grpSp>
      <p:grpSp>
        <p:nvGrpSpPr>
          <p:cNvPr id="32" name="63 Grupo"/>
          <p:cNvGrpSpPr/>
          <p:nvPr/>
        </p:nvGrpSpPr>
        <p:grpSpPr>
          <a:xfrm>
            <a:off x="539552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65" name="64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  <p:grpSp>
        <p:nvGrpSpPr>
          <p:cNvPr id="33" name="66 Grupo"/>
          <p:cNvGrpSpPr/>
          <p:nvPr/>
        </p:nvGrpSpPr>
        <p:grpSpPr>
          <a:xfrm>
            <a:off x="3491880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68" name="67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9" name="68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100%</a:t>
              </a:r>
            </a:p>
          </p:txBody>
        </p:sp>
      </p:grpSp>
      <p:grpSp>
        <p:nvGrpSpPr>
          <p:cNvPr id="34" name="69 Grupo"/>
          <p:cNvGrpSpPr/>
          <p:nvPr/>
        </p:nvGrpSpPr>
        <p:grpSpPr>
          <a:xfrm>
            <a:off x="6444208" y="5085183"/>
            <a:ext cx="2160240" cy="1080121"/>
            <a:chOff x="971600" y="5085183"/>
            <a:chExt cx="1440160" cy="1080121"/>
          </a:xfrm>
          <a:solidFill>
            <a:srgbClr val="CCFFFF"/>
          </a:solidFill>
        </p:grpSpPr>
        <p:sp>
          <p:nvSpPr>
            <p:cNvPr id="71" name="70 Proceso alternativo"/>
            <p:cNvSpPr/>
            <p:nvPr/>
          </p:nvSpPr>
          <p:spPr>
            <a:xfrm>
              <a:off x="971600" y="5085183"/>
              <a:ext cx="1440160" cy="108012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2" name="71 CuadroTexto"/>
            <p:cNvSpPr txBox="1"/>
            <p:nvPr/>
          </p:nvSpPr>
          <p:spPr>
            <a:xfrm>
              <a:off x="1043608" y="5157192"/>
              <a:ext cx="129614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Avance y cumplimiento de la meta</a:t>
              </a:r>
            </a:p>
            <a:p>
              <a:pPr algn="ctr"/>
              <a:endParaRPr lang="es-ES" sz="1200" dirty="0" smtClean="0"/>
            </a:p>
            <a:p>
              <a:pPr algn="ctr"/>
              <a:r>
                <a:rPr lang="es-ES" sz="1600" b="1" dirty="0" smtClean="0"/>
                <a:t>96%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1547</Words>
  <Application>Microsoft Office PowerPoint</Application>
  <PresentationFormat>Presentación en pantalla (4:3)</PresentationFormat>
  <Paragraphs>253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CQ50</dc:creator>
  <cp:lastModifiedBy>SAlud24</cp:lastModifiedBy>
  <cp:revision>225</cp:revision>
  <dcterms:created xsi:type="dcterms:W3CDTF">2012-09-23T23:54:12Z</dcterms:created>
  <dcterms:modified xsi:type="dcterms:W3CDTF">2015-11-18T13:18:47Z</dcterms:modified>
</cp:coreProperties>
</file>