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80" r:id="rId4"/>
    <p:sldId id="288" r:id="rId5"/>
    <p:sldId id="261" r:id="rId6"/>
    <p:sldId id="281" r:id="rId7"/>
    <p:sldId id="284" r:id="rId8"/>
    <p:sldId id="289" r:id="rId9"/>
    <p:sldId id="290" r:id="rId10"/>
    <p:sldId id="291" r:id="rId11"/>
    <p:sldId id="285" r:id="rId12"/>
    <p:sldId id="286" r:id="rId13"/>
    <p:sldId id="297" r:id="rId14"/>
    <p:sldId id="298" r:id="rId15"/>
    <p:sldId id="296" r:id="rId16"/>
    <p:sldId id="294" r:id="rId17"/>
    <p:sldId id="277" r:id="rId18"/>
    <p:sldId id="287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D47"/>
    <a:srgbClr val="69A12B"/>
    <a:srgbClr val="70AC2E"/>
    <a:srgbClr val="619428"/>
    <a:srgbClr val="00B050"/>
    <a:srgbClr val="00AC4E"/>
    <a:srgbClr val="009644"/>
    <a:srgbClr val="00C85A"/>
    <a:srgbClr val="007E39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D841-177F-48EB-80DA-DC2540D39343}" type="datetimeFigureOut">
              <a:rPr lang="es-CO" smtClean="0"/>
              <a:t>7/10/2019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124D8-A706-4964-8B2F-2811A74EE7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4994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F5F2-F7A7-4426-999D-A5E1E0DEBBD5}" type="datetimeFigureOut">
              <a:rPr lang="es-CO" smtClean="0"/>
              <a:t>7/10/2019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F8EE-4092-4C82-A239-8A49579839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6783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F8EE-4092-4C82-A239-8A49579839D9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680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359C-1402-4D6D-B1D5-A15D6E671E68}" type="datetime1">
              <a:rPr lang="es-CO" smtClean="0"/>
              <a:t>7/10/2019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76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0E69-2D1A-4A67-8CD9-0727E38D6AAE}" type="datetime1">
              <a:rPr lang="es-CO" smtClean="0"/>
              <a:t>7/10/2019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04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2F4A-CE8E-4524-B197-0637DB42C53E}" type="datetime1">
              <a:rPr lang="es-CO" smtClean="0"/>
              <a:t>7/10/2019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0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C1D4-614B-4BDC-9863-F6A5DF19D621}" type="datetime1">
              <a:rPr lang="es-CO" smtClean="0"/>
              <a:t>7/10/2019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50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0DD5-7198-425E-A363-47FBDE76EDBA}" type="datetime1">
              <a:rPr lang="es-CO" smtClean="0"/>
              <a:t>7/10/2019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96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C36E-677E-4A47-A6D0-EEFA3BA4FB35}" type="datetime1">
              <a:rPr lang="es-CO" smtClean="0"/>
              <a:t>7/10/2019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489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264-FC8E-455E-A7CE-D7FD4E1F918F}" type="datetime1">
              <a:rPr lang="es-CO" smtClean="0"/>
              <a:t>7/10/2019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99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E97F-2798-437D-8EF9-10000F0D2855}" type="datetime1">
              <a:rPr lang="es-CO" smtClean="0"/>
              <a:t>7/10/2019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8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9AB9-93EA-414B-AC78-BAEEA3AE4F62}" type="datetime1">
              <a:rPr lang="es-CO" smtClean="0"/>
              <a:t>7/10/2019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87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E16C-29B3-47F5-AD8A-A19C69F97472}" type="datetime1">
              <a:rPr lang="es-CO" smtClean="0"/>
              <a:t>7/10/2019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794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FF29-42E2-44DE-BB5C-D2E056ED265C}" type="datetime1">
              <a:rPr lang="es-CO" smtClean="0"/>
              <a:t>7/10/2019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47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28DE-E1D7-4C05-8E5B-11530A5DD855}" type="datetime1">
              <a:rPr lang="es-CO" smtClean="0"/>
              <a:t>7/10/2019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E395-75D2-4EB3-9A59-5231CB4A9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78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190.26.91.148:8083/Humano_RC/Default.aspx?IdMenu=EDEV&amp;IdControl=ED/EvaluacionFltU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E&amp;IdControl=ED/EvaluacionEmpleado2UC&amp;Modo=I" TargetMode="External"/><Relationship Id="rId5" Type="http://schemas.openxmlformats.org/officeDocument/2006/relationships/hyperlink" Target="http://190.26.91.148:8083/Humano_RC/Default.aspx?IdMenu=EDME&amp;IdControl=ED/EvaluacionModeloUC&amp;Modo=U&amp;Consecutivo=01" TargetMode="External"/><Relationship Id="rId4" Type="http://schemas.openxmlformats.org/officeDocument/2006/relationships/hyperlink" Target="http://190.26.91.148:8083/Humano_RC/Default.aspx?IdMenu=EDEV&amp;IdControl=ED/EvaluacionUC&amp;Modo=U&amp;Consecutivo=1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90.26.91.148:8083/HumanoEL_RC/Ingresar.aspx?Ent=Cicl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Evaluacion_Desempe&#241;o_Archivo(15,0,999999999999,).xlsx" TargetMode="External"/><Relationship Id="rId3" Type="http://schemas.openxmlformats.org/officeDocument/2006/relationships/image" Target="../media/image2.png"/><Relationship Id="rId7" Type="http://schemas.openxmlformats.org/officeDocument/2006/relationships/hyperlink" Target="Evaluacion_Desempe&#241;o_Archivo(15,0,999999999999,).T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V&amp;IdControl=ED/EvaluacionFltUC" TargetMode="External"/><Relationship Id="rId5" Type="http://schemas.openxmlformats.org/officeDocument/2006/relationships/hyperlink" Target="http://190.26.91.148:8083/Humano_RC/Default.aspx?IdMenu=EDEE&amp;IdControl=ED/EvaluacionEmpleado2UC&amp;Modo=I" TargetMode="External"/><Relationship Id="rId4" Type="http://schemas.openxmlformats.org/officeDocument/2006/relationships/hyperlink" Target="http://190.26.91.148:8083/HumanoEL_RC/Ingresar.aspx?Ent=Cicl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Evaluacion_Desempe&#241;o_Archivo(15,0,999999999999,).xlsx" TargetMode="External"/><Relationship Id="rId3" Type="http://schemas.openxmlformats.org/officeDocument/2006/relationships/image" Target="../media/image2.png"/><Relationship Id="rId7" Type="http://schemas.openxmlformats.org/officeDocument/2006/relationships/hyperlink" Target="Evaluacion_Desempe&#241;o_Archivo(15,0,999999999999,).T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V&amp;IdControl=ED/EvaluacionFltUC" TargetMode="External"/><Relationship Id="rId5" Type="http://schemas.openxmlformats.org/officeDocument/2006/relationships/hyperlink" Target="http://190.26.91.148:8083/Humano_RC/Default.aspx?IdMenu=EDEE&amp;IdControl=ED/EvaluacionEmpleado2UC&amp;Modo=I" TargetMode="External"/><Relationship Id="rId4" Type="http://schemas.openxmlformats.org/officeDocument/2006/relationships/hyperlink" Target="http://190.26.91.148:8083/HumanoEL_RC/Ingresar.aspx?Ent=Ciclo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Evaluacion_Desempe&#241;o_Archivo(15,0,999999999999,).xlsx" TargetMode="External"/><Relationship Id="rId3" Type="http://schemas.openxmlformats.org/officeDocument/2006/relationships/image" Target="../media/image2.png"/><Relationship Id="rId7" Type="http://schemas.openxmlformats.org/officeDocument/2006/relationships/hyperlink" Target="Evaluacion_Desempe&#241;o_Archivo(15,0,999999999999,).T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V&amp;IdControl=ED/EvaluacionFltUC" TargetMode="External"/><Relationship Id="rId5" Type="http://schemas.openxmlformats.org/officeDocument/2006/relationships/hyperlink" Target="http://190.26.91.148:8083/Humano_RC/Default.aspx?IdMenu=EDEE&amp;IdControl=ED/EvaluacionEmpleado2UC&amp;Modo=I" TargetMode="External"/><Relationship Id="rId4" Type="http://schemas.openxmlformats.org/officeDocument/2006/relationships/hyperlink" Target="http://190.26.91.148:8083/HumanoEL_RC/Ingresar.aspx?Ent=Ciclo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Evaluacion_Desempe&#241;o_Archivo(15,0,999999999999,).xlsx" TargetMode="External"/><Relationship Id="rId3" Type="http://schemas.openxmlformats.org/officeDocument/2006/relationships/image" Target="../media/image2.png"/><Relationship Id="rId7" Type="http://schemas.openxmlformats.org/officeDocument/2006/relationships/hyperlink" Target="Evaluacion_Desempe&#241;o_Archivo(15,0,999999999999,).T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V&amp;IdControl=ED/EvaluacionFltUC" TargetMode="External"/><Relationship Id="rId5" Type="http://schemas.openxmlformats.org/officeDocument/2006/relationships/hyperlink" Target="http://190.26.91.148:8083/Humano_RC/Default.aspx?IdMenu=EDEE&amp;IdControl=ED/EvaluacionEmpleado2UC&amp;Modo=I" TargetMode="External"/><Relationship Id="rId4" Type="http://schemas.openxmlformats.org/officeDocument/2006/relationships/hyperlink" Target="http://190.26.91.148:8083/HumanoEL_RC/Ingresar.aspx?Ent=Ciclo" TargetMode="Externa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Evaluacion_Desempe&#241;o_Archivo(15,0,999999999999,).xlsx" TargetMode="External"/><Relationship Id="rId3" Type="http://schemas.openxmlformats.org/officeDocument/2006/relationships/image" Target="../media/image2.png"/><Relationship Id="rId7" Type="http://schemas.openxmlformats.org/officeDocument/2006/relationships/hyperlink" Target="Evaluacion_Desempe&#241;o_Archivo(15,0,999999999999,).T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V&amp;IdControl=ED/EvaluacionFltUC" TargetMode="External"/><Relationship Id="rId5" Type="http://schemas.openxmlformats.org/officeDocument/2006/relationships/hyperlink" Target="http://190.26.91.148:8083/Humano_RC/Default.aspx?IdMenu=EDEE&amp;IdControl=ED/EvaluacionEmpleado2UC&amp;Modo=I" TargetMode="External"/><Relationship Id="rId4" Type="http://schemas.openxmlformats.org/officeDocument/2006/relationships/hyperlink" Target="http://190.26.91.148:8083/HumanoEL_RC/Ingresar.aspx?Ent=Cicl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90.26.91.148:8083/Humano_RC/Default.aspx?IdMenu=EDME&amp;IdControl=ED/EvaluacionModeloUC&amp;Modo=U&amp;Consecutivo=06" TargetMode="External"/><Relationship Id="rId4" Type="http://schemas.openxmlformats.org/officeDocument/2006/relationships/hyperlink" Target="http://190.26.91.148:8083/Humano_RC/Default.aspx?IdMenu=EOPCCA&amp;IdControl=EO/AsignarAtributoUC&amp;Modo=U&amp;CodCarga=9001&amp;sTipo=General&amp;sEnvio=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190.26.91.148:8083/Humano_RC/Default.aspx?IdMenu=EDEV&amp;IdControl=ED/EvaluacionFltU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E&amp;IdControl=ED/EvaluacionEmpleado2UC&amp;Modo=I" TargetMode="External"/><Relationship Id="rId5" Type="http://schemas.openxmlformats.org/officeDocument/2006/relationships/hyperlink" Target="http://190.26.91.148:8083/Humano_RC/Default.aspx?IdMenu=EDME&amp;IdControl=ED/EvaluacionModeloUC&amp;Modo=U&amp;Consecutivo=01" TargetMode="External"/><Relationship Id="rId4" Type="http://schemas.openxmlformats.org/officeDocument/2006/relationships/hyperlink" Target="http://190.26.91.148:8083/Humano_RC/Default.aspx?IdMenu=EDEV&amp;IdControl=ED/EvaluacionUC&amp;Modo=U&amp;Consecutivo=1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190.26.91.148:8083/Humano_RC/Default.aspx?IdMenu=EDEV&amp;IdControl=ED/EvaluacionFltU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E&amp;IdControl=ED/EvaluacionEmpleado2UC&amp;Modo=I" TargetMode="External"/><Relationship Id="rId5" Type="http://schemas.openxmlformats.org/officeDocument/2006/relationships/hyperlink" Target="http://190.26.91.148:8083/Humano_RC/Default.aspx?IdMenu=EDME&amp;IdControl=ED/EvaluacionModeloUC&amp;Modo=U&amp;Consecutivo=01" TargetMode="External"/><Relationship Id="rId4" Type="http://schemas.openxmlformats.org/officeDocument/2006/relationships/hyperlink" Target="http://190.26.91.148:8083/Humano_RC/Default.aspx?IdMenu=EDEV&amp;IdControl=ED/EvaluacionUC&amp;Modo=U&amp;Consecutivo=1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190.26.91.148:8083/Humano_RC/Default.aspx?IdMenu=EDEV&amp;IdControl=ED/EvaluacionFltU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90.26.91.148:8083/Humano_RC/Default.aspx?IdMenu=EDEE&amp;IdControl=ED/EvaluacionEmpleado2UC&amp;Modo=I" TargetMode="External"/><Relationship Id="rId5" Type="http://schemas.openxmlformats.org/officeDocument/2006/relationships/hyperlink" Target="http://190.26.91.148:8083/Humano_RC/Default.aspx?IdMenu=EDME&amp;IdControl=ED/EvaluacionModeloUC&amp;Modo=U&amp;Consecutivo=01" TargetMode="External"/><Relationship Id="rId4" Type="http://schemas.openxmlformats.org/officeDocument/2006/relationships/hyperlink" Target="http://190.26.91.148:8083/Humano_RC/Default.aspx?IdMenu=EDEV&amp;IdControl=ED/EvaluacionUC&amp;Modo=U&amp;Consecutivo=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nes\Seguridad\01041_skyabovechina_144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6" y="8384"/>
            <a:ext cx="9156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5668" y="14875"/>
            <a:ext cx="9169668" cy="147002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s-CO" b="1" dirty="0" smtClean="0">
                <a:solidFill>
                  <a:schemeClr val="bg1">
                    <a:lumMod val="95000"/>
                  </a:schemeClr>
                </a:solidFill>
              </a:rPr>
              <a:t>Humano</a:t>
            </a:r>
            <a:r>
              <a:rPr lang="es-CO" sz="3600" b="1" dirty="0" smtClean="0">
                <a:solidFill>
                  <a:schemeClr val="bg1">
                    <a:lumMod val="95000"/>
                  </a:schemeClr>
                </a:solidFill>
              </a:rPr>
              <a:t>®</a:t>
            </a:r>
            <a:endParaRPr lang="es-CO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836712"/>
            <a:ext cx="5328592" cy="504056"/>
          </a:xfrm>
        </p:spPr>
        <p:txBody>
          <a:bodyPr>
            <a:normAutofit/>
          </a:bodyPr>
          <a:lstStyle/>
          <a:p>
            <a:r>
              <a:rPr lang="es-CO" sz="2600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Evaluación del Desempeño</a:t>
            </a:r>
          </a:p>
        </p:txBody>
      </p:sp>
      <p:pic>
        <p:nvPicPr>
          <p:cNvPr id="6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397371"/>
            <a:ext cx="1657549" cy="34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9692" y="2780928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CO" sz="20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Evaluación Anual de Desempeño Docentes y Directivos Docentes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CO" sz="2000" i="1" dirty="0" smtClean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O" sz="20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Evaluación Administrativos Anual y Periodo de Prueba</a:t>
            </a:r>
          </a:p>
          <a:p>
            <a:endParaRPr lang="es-CO" i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O" sz="20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Evaluación Periodo de Prueba Docentes, Docente Orientador, Directivos Docentes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212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10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1" y="1025302"/>
            <a:ext cx="8738779" cy="5184576"/>
            <a:chOff x="1023360" y="-66217"/>
            <a:chExt cx="7651580" cy="102117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357029" y="-3328971"/>
              <a:ext cx="950262" cy="7617600"/>
            </a:xfrm>
            <a:prstGeom prst="round2SameRect">
              <a:avLst>
                <a:gd name="adj1" fmla="val 9138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1103728" y="-66217"/>
              <a:ext cx="7571212" cy="818776"/>
            </a:xfrm>
            <a:prstGeom prst="rect">
              <a:avLst/>
            </a:prstGeom>
            <a:ln>
              <a:noFill/>
            </a:ln>
            <a:effectLst/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Escala de Calificación :</a:t>
              </a: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264339" y="71333"/>
            <a:ext cx="1715373" cy="2277547"/>
            <a:chOff x="762000" y="1557456"/>
            <a:chExt cx="2057400" cy="2832064"/>
          </a:xfrm>
        </p:grpSpPr>
        <p:sp>
          <p:nvSpPr>
            <p:cNvPr id="15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8DCD47"/>
                </a:gs>
                <a:gs pos="50000">
                  <a:srgbClr val="70AC2E"/>
                </a:gs>
                <a:gs pos="100000">
                  <a:srgbClr val="009644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121392" y="1557456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 smtClean="0">
                  <a:solidFill>
                    <a:srgbClr val="69A12B"/>
                  </a:solidFill>
                  <a:latin typeface="+mj-lt"/>
                  <a:cs typeface="Arial" pitchFamily="34" charset="0"/>
                </a:rPr>
                <a:t>2</a:t>
              </a:r>
              <a:endParaRPr lang="es-ES" sz="17000" b="1" dirty="0">
                <a:solidFill>
                  <a:srgbClr val="69A12B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3491880" y="606563"/>
            <a:ext cx="4847673" cy="60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Qué se evalúa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Rectángulo">
            <a:hlinkClick r:id="rId4"/>
          </p:cNvPr>
          <p:cNvSpPr/>
          <p:nvPr/>
        </p:nvSpPr>
        <p:spPr>
          <a:xfrm>
            <a:off x="4847332" y="249289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  <p:sp>
        <p:nvSpPr>
          <p:cNvPr id="17" name="16 Rectángulo">
            <a:hlinkClick r:id="rId5"/>
          </p:cNvPr>
          <p:cNvSpPr/>
          <p:nvPr/>
        </p:nvSpPr>
        <p:spPr>
          <a:xfrm>
            <a:off x="4055244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>
            <a:hlinkClick r:id="rId6"/>
          </p:cNvPr>
          <p:cNvSpPr/>
          <p:nvPr/>
        </p:nvSpPr>
        <p:spPr>
          <a:xfrm>
            <a:off x="4860032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7"/>
          </p:cNvPr>
          <p:cNvSpPr/>
          <p:nvPr/>
        </p:nvSpPr>
        <p:spPr>
          <a:xfrm>
            <a:off x="5508104" y="455646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>
            <a:hlinkClick r:id="rId4"/>
          </p:cNvPr>
          <p:cNvSpPr/>
          <p:nvPr/>
        </p:nvSpPr>
        <p:spPr>
          <a:xfrm>
            <a:off x="5148064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652317" y="2919123"/>
            <a:ext cx="631134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Sobresaliente entre 90 y 100 puntos</a:t>
            </a:r>
          </a:p>
          <a:p>
            <a:pPr marL="342900" indent="-342900">
              <a:buAutoNum type="alphaLcPeriod"/>
            </a:pPr>
            <a:endParaRPr lang="es-ES" sz="28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342900" indent="-342900">
              <a:buAutoNum type="alphaLcPeriod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Satisfactorio entre 60 y 89 puntos</a:t>
            </a:r>
          </a:p>
          <a:p>
            <a:pPr marL="342900" indent="-342900">
              <a:buAutoNum type="alphaLcPeriod"/>
            </a:pPr>
            <a:endParaRPr lang="es-ES" sz="28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342900" indent="-342900">
              <a:buAutoNum type="alphaLcPeriod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No satisfactorio entre 1 y 59 puntos</a:t>
            </a:r>
          </a:p>
          <a:p>
            <a:pPr marL="342900" indent="-342900">
              <a:buAutoNum type="alphaLcPeriod"/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11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-33471" y="1498591"/>
            <a:ext cx="8699971" cy="4824536"/>
            <a:chOff x="1023359" y="4698"/>
            <a:chExt cx="7617600" cy="95026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357028" y="-3328971"/>
              <a:ext cx="950262" cy="7617600"/>
            </a:xfrm>
            <a:prstGeom prst="round2SameRect">
              <a:avLst>
                <a:gd name="adj1" fmla="val 9138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1023359" y="159111"/>
              <a:ext cx="7571212" cy="736397"/>
            </a:xfrm>
            <a:prstGeom prst="rect">
              <a:avLst/>
            </a:prstGeom>
            <a:ln>
              <a:noFill/>
            </a:ln>
            <a:effectLst/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lvl="1" indent="-457200" algn="just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Rector / Director Rural: Evalúan los docentes </a:t>
              </a: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 algn="just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Superior Jerárquico o quien designe la Secretaría de Educación: Evalúan los directivos docentes</a:t>
              </a: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265168" y="71333"/>
            <a:ext cx="1715373" cy="2277547"/>
            <a:chOff x="6324600" y="1587511"/>
            <a:chExt cx="2057400" cy="2832064"/>
          </a:xfrm>
        </p:grpSpPr>
        <p:sp>
          <p:nvSpPr>
            <p:cNvPr id="17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6721604" y="1587511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s-E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Oval 20"/>
            <p:cNvSpPr/>
            <p:nvPr/>
          </p:nvSpPr>
          <p:spPr>
            <a:xfrm>
              <a:off x="6569928" y="198958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3491880" y="606563"/>
            <a:ext cx="4847673" cy="58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Quiénes evalúan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13 Rectángulo">
            <a:hlinkClick r:id="rId4"/>
          </p:cNvPr>
          <p:cNvSpPr/>
          <p:nvPr/>
        </p:nvSpPr>
        <p:spPr>
          <a:xfrm>
            <a:off x="6084168" y="4941168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9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 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12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-79834" y="1484784"/>
            <a:ext cx="8826971" cy="4824536"/>
            <a:chOff x="912159" y="4698"/>
            <a:chExt cx="7728800" cy="95026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357028" y="-3328971"/>
              <a:ext cx="950262" cy="7617600"/>
            </a:xfrm>
            <a:prstGeom prst="round2SameRect">
              <a:avLst>
                <a:gd name="adj1" fmla="val 9138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912159" y="102477"/>
              <a:ext cx="7571212" cy="781568"/>
            </a:xfrm>
            <a:prstGeom prst="rect">
              <a:avLst/>
            </a:prstGeom>
            <a:ln>
              <a:noFill/>
            </a:ln>
            <a:effectLst/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El evaluador  emitirá una calificación al final del año escolar</a:t>
              </a: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No se emiten calificaciones Parciales</a:t>
              </a: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 </a:t>
              </a:r>
            </a:p>
            <a:p>
              <a:pPr lvl="1" indent="-457200" algn="just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Los resultados de la valoración se consignarán en el Protocolo adoptado por CNSC </a:t>
              </a: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278816" y="71333"/>
            <a:ext cx="1715373" cy="2277547"/>
            <a:chOff x="762000" y="1557456"/>
            <a:chExt cx="2057400" cy="2832064"/>
          </a:xfrm>
        </p:grpSpPr>
        <p:sp>
          <p:nvSpPr>
            <p:cNvPr id="17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121392" y="1557456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2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es-E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1994189" y="606563"/>
            <a:ext cx="6652803" cy="60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Cuándo se evalúa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13 Rectángulo">
            <a:hlinkClick r:id="rId4"/>
          </p:cNvPr>
          <p:cNvSpPr/>
          <p:nvPr/>
        </p:nvSpPr>
        <p:spPr>
          <a:xfrm>
            <a:off x="7452320" y="3526160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>
            <a:hlinkClick r:id="rId5"/>
          </p:cNvPr>
          <p:cNvSpPr/>
          <p:nvPr/>
        </p:nvSpPr>
        <p:spPr>
          <a:xfrm>
            <a:off x="6588224" y="4570277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6"/>
          </p:cNvPr>
          <p:cNvSpPr/>
          <p:nvPr/>
        </p:nvSpPr>
        <p:spPr>
          <a:xfrm>
            <a:off x="6372200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>
            <a:hlinkClick r:id="rId7" action="ppaction://hlinkfile"/>
          </p:cNvPr>
          <p:cNvSpPr/>
          <p:nvPr/>
        </p:nvSpPr>
        <p:spPr>
          <a:xfrm>
            <a:off x="1943013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  <p:sp>
        <p:nvSpPr>
          <p:cNvPr id="25" name="24 Rectángulo">
            <a:hlinkClick r:id="rId8" action="ppaction://hlinkfile"/>
          </p:cNvPr>
          <p:cNvSpPr/>
          <p:nvPr/>
        </p:nvSpPr>
        <p:spPr>
          <a:xfrm>
            <a:off x="2411760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</p:spTree>
    <p:extLst>
      <p:ext uri="{BB962C8B-B14F-4D97-AF65-F5344CB8AC3E}">
        <p14:creationId xmlns:p14="http://schemas.microsoft.com/office/powerpoint/2010/main" val="6589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 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13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dondear rectángulo de esquina del mismo lado 4"/>
          <p:cNvSpPr/>
          <p:nvPr/>
        </p:nvSpPr>
        <p:spPr>
          <a:xfrm>
            <a:off x="47166" y="1210106"/>
            <a:ext cx="8292387" cy="55020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PREREQUISITO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CONFIGURACION PROCESO: 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MANUAL DE CARGOS: Activo, que contenga claramente sus funciones y/o competencias. 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CO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MODELOS DE EVALUACION X CARGO: </a:t>
            </a:r>
            <a:r>
              <a:rPr lang="es-CO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Que contenga los atributos correspondientes al cargo y Nivel de </a:t>
            </a: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Enseñanza a ser evaluados en este tipo de Evaluación.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CO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PARAMETRIZACION DEL SISTEMA: Esto con el fin de realizar una Asignación automática de los Funcionarios a evaluar, y sus evaluadores</a:t>
            </a:r>
            <a:endParaRPr lang="es-CO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994189" y="606563"/>
            <a:ext cx="6652803" cy="60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13 Rectángulo">
            <a:hlinkClick r:id="rId4"/>
          </p:cNvPr>
          <p:cNvSpPr/>
          <p:nvPr/>
        </p:nvSpPr>
        <p:spPr>
          <a:xfrm>
            <a:off x="7452320" y="3526160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>
            <a:hlinkClick r:id="rId5"/>
          </p:cNvPr>
          <p:cNvSpPr/>
          <p:nvPr/>
        </p:nvSpPr>
        <p:spPr>
          <a:xfrm>
            <a:off x="6588224" y="4570277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6"/>
          </p:cNvPr>
          <p:cNvSpPr/>
          <p:nvPr/>
        </p:nvSpPr>
        <p:spPr>
          <a:xfrm>
            <a:off x="6372200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>
            <a:hlinkClick r:id="rId7" action="ppaction://hlinkfile"/>
          </p:cNvPr>
          <p:cNvSpPr/>
          <p:nvPr/>
        </p:nvSpPr>
        <p:spPr>
          <a:xfrm>
            <a:off x="1943013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  <p:sp>
        <p:nvSpPr>
          <p:cNvPr id="25" name="24 Rectángulo">
            <a:hlinkClick r:id="rId8" action="ppaction://hlinkfile"/>
          </p:cNvPr>
          <p:cNvSpPr/>
          <p:nvPr/>
        </p:nvSpPr>
        <p:spPr>
          <a:xfrm>
            <a:off x="2411760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</p:spTree>
    <p:extLst>
      <p:ext uri="{BB962C8B-B14F-4D97-AF65-F5344CB8AC3E}">
        <p14:creationId xmlns:p14="http://schemas.microsoft.com/office/powerpoint/2010/main" val="35743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 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14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dondear rectángulo de esquina del mismo lado 4"/>
          <p:cNvSpPr/>
          <p:nvPr/>
        </p:nvSpPr>
        <p:spPr>
          <a:xfrm>
            <a:off x="47166" y="1617176"/>
            <a:ext cx="8292387" cy="50950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PREREQUISITO</a:t>
            </a:r>
            <a:endParaRPr lang="es-CO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CREAR </a:t>
            </a: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EVALUACIÓN (SECRETARÍA</a:t>
            </a: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ACTIVAR EVALUACIÓN (</a:t>
            </a:r>
            <a:r>
              <a:rPr lang="es-CO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SECRETARÍA</a:t>
            </a: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)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CO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ASIGNACION DE FUNCIONARIOS A LA EVALUACION  (SECRETARIA)</a:t>
            </a:r>
            <a:endParaRPr lang="es-CO" sz="2400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514350" lvl="1" indent="-514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CONCERTACION</a:t>
            </a: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 </a:t>
            </a: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COMPETENCIAS</a:t>
            </a:r>
          </a:p>
          <a:p>
            <a:pPr marL="514350" lvl="1" indent="-514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INGRESAR CONTRIBUCIONES, PUNTAJES,CALIFICACIÓN</a:t>
            </a:r>
          </a:p>
          <a:p>
            <a:pPr marL="514350" lvl="1" indent="-514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REGISTRAR SEGUIMIENTO</a:t>
            </a:r>
          </a:p>
          <a:p>
            <a:pPr marL="514350" lvl="1" indent="-514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GENERAR REPORTE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994189" y="606563"/>
            <a:ext cx="6652803" cy="60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13 Rectángulo">
            <a:hlinkClick r:id="rId4"/>
          </p:cNvPr>
          <p:cNvSpPr/>
          <p:nvPr/>
        </p:nvSpPr>
        <p:spPr>
          <a:xfrm>
            <a:off x="7452320" y="3526160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>
            <a:hlinkClick r:id="rId5"/>
          </p:cNvPr>
          <p:cNvSpPr/>
          <p:nvPr/>
        </p:nvSpPr>
        <p:spPr>
          <a:xfrm>
            <a:off x="6588224" y="4570277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6"/>
          </p:cNvPr>
          <p:cNvSpPr/>
          <p:nvPr/>
        </p:nvSpPr>
        <p:spPr>
          <a:xfrm>
            <a:off x="6372200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>
            <a:hlinkClick r:id="rId7" action="ppaction://hlinkfile"/>
          </p:cNvPr>
          <p:cNvSpPr/>
          <p:nvPr/>
        </p:nvSpPr>
        <p:spPr>
          <a:xfrm>
            <a:off x="1943013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  <p:sp>
        <p:nvSpPr>
          <p:cNvPr id="25" name="24 Rectángulo">
            <a:hlinkClick r:id="rId8" action="ppaction://hlinkfile"/>
          </p:cNvPr>
          <p:cNvSpPr/>
          <p:nvPr/>
        </p:nvSpPr>
        <p:spPr>
          <a:xfrm>
            <a:off x="2411760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</p:spTree>
    <p:extLst>
      <p:ext uri="{BB962C8B-B14F-4D97-AF65-F5344CB8AC3E}">
        <p14:creationId xmlns:p14="http://schemas.microsoft.com/office/powerpoint/2010/main" val="42189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 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15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1 Título"/>
          <p:cNvSpPr txBox="1">
            <a:spLocks/>
          </p:cNvSpPr>
          <p:nvPr/>
        </p:nvSpPr>
        <p:spPr>
          <a:xfrm>
            <a:off x="1994189" y="606563"/>
            <a:ext cx="6652803" cy="60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EJERCICIO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13 Rectángulo">
            <a:hlinkClick r:id="rId4"/>
          </p:cNvPr>
          <p:cNvSpPr/>
          <p:nvPr/>
        </p:nvSpPr>
        <p:spPr>
          <a:xfrm>
            <a:off x="7452320" y="3526160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>
            <a:hlinkClick r:id="rId5"/>
          </p:cNvPr>
          <p:cNvSpPr/>
          <p:nvPr/>
        </p:nvSpPr>
        <p:spPr>
          <a:xfrm>
            <a:off x="6588224" y="4570277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6"/>
          </p:cNvPr>
          <p:cNvSpPr/>
          <p:nvPr/>
        </p:nvSpPr>
        <p:spPr>
          <a:xfrm>
            <a:off x="6372200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>
            <a:hlinkClick r:id="rId7" action="ppaction://hlinkfile"/>
          </p:cNvPr>
          <p:cNvSpPr/>
          <p:nvPr/>
        </p:nvSpPr>
        <p:spPr>
          <a:xfrm>
            <a:off x="1943013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  <p:sp>
        <p:nvSpPr>
          <p:cNvPr id="25" name="24 Rectángulo">
            <a:hlinkClick r:id="rId8" action="ppaction://hlinkfile"/>
          </p:cNvPr>
          <p:cNvSpPr/>
          <p:nvPr/>
        </p:nvSpPr>
        <p:spPr>
          <a:xfrm>
            <a:off x="2411760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  <p:pic>
        <p:nvPicPr>
          <p:cNvPr id="13" name="12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107"/>
            <a:ext cx="8323463" cy="5372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5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 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16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1 Título"/>
          <p:cNvSpPr txBox="1">
            <a:spLocks/>
          </p:cNvSpPr>
          <p:nvPr/>
        </p:nvSpPr>
        <p:spPr>
          <a:xfrm>
            <a:off x="1994189" y="606563"/>
            <a:ext cx="6652803" cy="60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13 Rectángulo">
            <a:hlinkClick r:id="rId4"/>
          </p:cNvPr>
          <p:cNvSpPr/>
          <p:nvPr/>
        </p:nvSpPr>
        <p:spPr>
          <a:xfrm>
            <a:off x="7452320" y="3526160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>
            <a:hlinkClick r:id="rId5"/>
          </p:cNvPr>
          <p:cNvSpPr/>
          <p:nvPr/>
        </p:nvSpPr>
        <p:spPr>
          <a:xfrm>
            <a:off x="6588224" y="4570277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6"/>
          </p:cNvPr>
          <p:cNvSpPr/>
          <p:nvPr/>
        </p:nvSpPr>
        <p:spPr>
          <a:xfrm>
            <a:off x="6372200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>
            <a:hlinkClick r:id="rId7" action="ppaction://hlinkfile"/>
          </p:cNvPr>
          <p:cNvSpPr/>
          <p:nvPr/>
        </p:nvSpPr>
        <p:spPr>
          <a:xfrm>
            <a:off x="1943013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  <p:sp>
        <p:nvSpPr>
          <p:cNvPr id="25" name="24 Rectángulo">
            <a:hlinkClick r:id="rId8" action="ppaction://hlinkfile"/>
          </p:cNvPr>
          <p:cNvSpPr/>
          <p:nvPr/>
        </p:nvSpPr>
        <p:spPr>
          <a:xfrm>
            <a:off x="2411760" y="2564904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u="sng" dirty="0"/>
          </a:p>
        </p:txBody>
      </p:sp>
      <p:sp>
        <p:nvSpPr>
          <p:cNvPr id="28" name="Redondear rectángulo de esquina del mismo lado 4"/>
          <p:cNvSpPr/>
          <p:nvPr/>
        </p:nvSpPr>
        <p:spPr>
          <a:xfrm>
            <a:off x="47166" y="2348879"/>
            <a:ext cx="8646992" cy="403244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http</a:t>
            </a:r>
            <a:r>
              <a: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://certificacion.mineducacion.gov.co:8382/humano/Ingresar.aspx?</a:t>
            </a:r>
          </a:p>
          <a:p>
            <a:pPr lvl="1" indent="-457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ENTIDAD</a:t>
            </a:r>
            <a:r>
              <a: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: </a:t>
            </a:r>
            <a:r>
              <a:rPr lang="es-CO" sz="32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Quindio</a:t>
            </a:r>
            <a:endParaRPr lang="es-CO" sz="32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USUARIO: adminsl@soportelogico.com.co</a:t>
            </a:r>
            <a:endParaRPr lang="es-CO" sz="32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lvl="1" indent="-457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CLAVE: 2ABC@abc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2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43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17</a:t>
            </a:fld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1227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pPr/>
              <a:t>17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7" name="6 Redondear rectángulo de esquina sencilla"/>
          <p:cNvSpPr/>
          <p:nvPr/>
        </p:nvSpPr>
        <p:spPr>
          <a:xfrm flipH="1">
            <a:off x="467544" y="1340768"/>
            <a:ext cx="8676456" cy="5517232"/>
          </a:xfrm>
          <a:prstGeom prst="round1Rect">
            <a:avLst>
              <a:gd name="adj" fmla="val 139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6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920" y="3167758"/>
            <a:ext cx="3404592" cy="3357586"/>
          </a:xfrm>
          <a:prstGeom prst="rect">
            <a:avLst/>
          </a:prstGeom>
          <a:noFill/>
        </p:spPr>
      </p:pic>
      <p:pic>
        <p:nvPicPr>
          <p:cNvPr id="13" name="12 Imagen" descr="color_volumen_fondoblanc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4250" r="4182" b="18083"/>
          <a:stretch>
            <a:fillRect/>
          </a:stretch>
        </p:blipFill>
        <p:spPr bwMode="auto">
          <a:xfrm>
            <a:off x="755576" y="1700808"/>
            <a:ext cx="4608512" cy="103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Rectángulo"/>
          <p:cNvSpPr/>
          <p:nvPr/>
        </p:nvSpPr>
        <p:spPr>
          <a:xfrm>
            <a:off x="611560" y="3004497"/>
            <a:ext cx="588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Evaluación del Desempeño </a:t>
            </a:r>
            <a:r>
              <a:rPr lang="es-CO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docentes y directivos</a:t>
            </a:r>
            <a:endParaRPr lang="es-CO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mtClean="0"/>
              <a:t>18</a:t>
            </a:fld>
            <a:endParaRPr lang="es-C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5957" y="2640978"/>
            <a:ext cx="9190628" cy="100404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9600" b="1" dirty="0" smtClean="0">
                <a:solidFill>
                  <a:schemeClr val="bg1">
                    <a:lumMod val="95000"/>
                  </a:schemeClr>
                </a:solidFill>
              </a:rPr>
              <a:t>¡Gracias!</a:t>
            </a:r>
            <a:endParaRPr lang="es-CO"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1227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pPr/>
              <a:t>18</a:t>
            </a:fld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ERSONAL\Imagenes\Campaña\0000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2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198017"/>
            <a:ext cx="8280920" cy="6471343"/>
          </a:xfrm>
          <a:prstGeom prst="roundRect">
            <a:avLst>
              <a:gd name="adj" fmla="val 4229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Evaluación del Desempeño </a:t>
            </a:r>
            <a:r>
              <a:rPr lang="es-CO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Anual Docentes </a:t>
            </a:r>
            <a:r>
              <a:rPr lang="es-CO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y Directivos </a:t>
            </a:r>
            <a:r>
              <a:rPr lang="es-CO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Docentes</a:t>
            </a:r>
          </a:p>
          <a:p>
            <a:endParaRPr lang="es-CO" sz="2800" dirty="0" smtClean="0">
              <a:solidFill>
                <a:schemeClr val="bg1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Definida </a:t>
            </a:r>
            <a:r>
              <a:rPr lang="es-ES" sz="2800" dirty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en el artículo </a:t>
            </a: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32 </a:t>
            </a:r>
            <a:r>
              <a:rPr lang="es-ES" sz="2800" dirty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del Decreto Ley 1278 de </a:t>
            </a: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2002.</a:t>
            </a:r>
            <a:endParaRPr lang="es-CO" sz="28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2800" dirty="0" smtClean="0">
              <a:solidFill>
                <a:schemeClr val="bg1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Decreto 3782 del 2 de octubre de 2007</a:t>
            </a:r>
          </a:p>
          <a:p>
            <a:pPr marL="457200" indent="-457200">
              <a:buFont typeface="Wingdings" pitchFamily="2" charset="2"/>
              <a:buChar char="v"/>
            </a:pPr>
            <a:endParaRPr lang="es-ES" sz="28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Ley 715 de 2001</a:t>
            </a:r>
          </a:p>
          <a:p>
            <a:endParaRPr lang="es-ES" sz="28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ES" sz="2800" dirty="0" smtClean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</p:txBody>
      </p:sp>
      <p:pic>
        <p:nvPicPr>
          <p:cNvPr id="9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71" y="284398"/>
            <a:ext cx="1297509" cy="2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1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ERSONAL\Imagenes\Campaña\0000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381328"/>
            <a:ext cx="1297509" cy="2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3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198018"/>
            <a:ext cx="8280920" cy="6452588"/>
          </a:xfrm>
          <a:prstGeom prst="roundRect">
            <a:avLst>
              <a:gd name="adj" fmla="val 422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algn="just"/>
            <a:r>
              <a:rPr lang="es-CO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Evaluación del Desempeño de Docentes y Directivos Docentes  Anual</a:t>
            </a: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r>
              <a:rPr lang="es-CO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Propósitos:</a:t>
            </a: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Verificar Niveles de Idoneidad y eficiencia</a:t>
            </a:r>
          </a:p>
          <a:p>
            <a:endParaRPr lang="es-ES" sz="2800" dirty="0" smtClean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Identificar Fortalezas y oportunidades de mejoramiento</a:t>
            </a:r>
          </a:p>
          <a:p>
            <a:pPr marL="457200" indent="-457200">
              <a:buFont typeface="Wingdings" pitchFamily="2" charset="2"/>
              <a:buChar char="v"/>
            </a:pPr>
            <a:endParaRPr lang="es-ES" sz="2800" dirty="0" smtClean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Planes de desarrollo personal y profesional</a:t>
            </a:r>
          </a:p>
          <a:p>
            <a:pPr marL="457200" indent="-457200">
              <a:buFont typeface="Wingdings" pitchFamily="2" charset="2"/>
              <a:buChar char="v"/>
            </a:pPr>
            <a:endParaRPr lang="es-ES" sz="28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Mejoramiento de la calidad de la educación</a:t>
            </a:r>
          </a:p>
          <a:p>
            <a:pPr marL="457200" indent="-457200">
              <a:buFont typeface="Wingdings" pitchFamily="2" charset="2"/>
              <a:buChar char="v"/>
            </a:pPr>
            <a:endParaRPr lang="es-CO" sz="2800" dirty="0">
              <a:solidFill>
                <a:schemeClr val="bg1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s-ES" sz="36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s-ES" sz="36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2800" dirty="0" smtClean="0">
              <a:solidFill>
                <a:schemeClr val="bg1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</p:txBody>
      </p:sp>
      <p:pic>
        <p:nvPicPr>
          <p:cNvPr id="9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334720"/>
            <a:ext cx="1297509" cy="2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5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ERSONAL\Imagenes\Campaña\0000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381328"/>
            <a:ext cx="1297509" cy="2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4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198018"/>
            <a:ext cx="8280920" cy="6452588"/>
          </a:xfrm>
          <a:prstGeom prst="roundRect">
            <a:avLst>
              <a:gd name="adj" fmla="val 422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algn="just"/>
            <a:r>
              <a:rPr lang="es-CO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Evaluación del Desempeño de Docentes y Directivos Docentes  Anual</a:t>
            </a: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r>
              <a:rPr lang="es-CO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Características:</a:t>
            </a: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Proceso continuo</a:t>
            </a:r>
          </a:p>
          <a:p>
            <a:endParaRPr lang="es-ES" sz="2800" dirty="0" smtClean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Sistemático</a:t>
            </a:r>
          </a:p>
          <a:p>
            <a:pPr marL="457200" indent="-457200">
              <a:buFont typeface="Wingdings" pitchFamily="2" charset="2"/>
              <a:buChar char="v"/>
            </a:pPr>
            <a:endParaRPr lang="es-ES" sz="2800" dirty="0" smtClean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 smtClean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Basado en la evidencia</a:t>
            </a:r>
          </a:p>
          <a:p>
            <a:pPr marL="457200" indent="-457200">
              <a:buFont typeface="Wingdings" pitchFamily="2" charset="2"/>
              <a:buChar char="v"/>
            </a:pPr>
            <a:endParaRPr lang="es-ES" sz="28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sz="2800" dirty="0">
                <a:solidFill>
                  <a:schemeClr val="tx2"/>
                </a:solidFill>
                <a:latin typeface="Myriad Pro" pitchFamily="34" charset="0"/>
                <a:ea typeface="Malgun Gothic" pitchFamily="34" charset="-127"/>
                <a:cs typeface="BrowalliaUPC" pitchFamily="34" charset="-34"/>
              </a:rPr>
              <a:t>Mejoramiento de la calidad de la educación</a:t>
            </a:r>
          </a:p>
          <a:p>
            <a:pPr marL="457200" indent="-457200">
              <a:buFont typeface="Wingdings" pitchFamily="2" charset="2"/>
              <a:buChar char="v"/>
            </a:pPr>
            <a:endParaRPr lang="es-CO" sz="2800" dirty="0">
              <a:solidFill>
                <a:schemeClr val="bg1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s-ES" sz="36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s-ES" sz="3600" dirty="0">
              <a:solidFill>
                <a:schemeClr val="tx2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  <a:p>
            <a:endParaRPr lang="es-CO" sz="2800" dirty="0" smtClean="0">
              <a:solidFill>
                <a:schemeClr val="bg1"/>
              </a:solidFill>
              <a:latin typeface="Myriad Pro" pitchFamily="34" charset="0"/>
              <a:ea typeface="Malgun Gothic" pitchFamily="34" charset="-127"/>
              <a:cs typeface="BrowalliaUPC" pitchFamily="34" charset="-34"/>
            </a:endParaRPr>
          </a:p>
        </p:txBody>
      </p:sp>
      <p:pic>
        <p:nvPicPr>
          <p:cNvPr id="9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334720"/>
            <a:ext cx="1297509" cy="2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5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Metodología de la Evaluación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5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9"/>
          <p:cNvCxnSpPr/>
          <p:nvPr/>
        </p:nvCxnSpPr>
        <p:spPr>
          <a:xfrm>
            <a:off x="1765601" y="3615849"/>
            <a:ext cx="5680744" cy="0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5"/>
          <p:cNvGrpSpPr/>
          <p:nvPr/>
        </p:nvGrpSpPr>
        <p:grpSpPr>
          <a:xfrm>
            <a:off x="2585617" y="2447597"/>
            <a:ext cx="1715373" cy="2277547"/>
            <a:chOff x="762000" y="1557456"/>
            <a:chExt cx="2057400" cy="2832064"/>
          </a:xfrm>
        </p:grpSpPr>
        <p:sp>
          <p:nvSpPr>
            <p:cNvPr id="9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8DCD47"/>
                </a:gs>
                <a:gs pos="50000">
                  <a:srgbClr val="70AC2E"/>
                </a:gs>
                <a:gs pos="100000">
                  <a:srgbClr val="009644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1121392" y="1557456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 smtClean="0">
                  <a:solidFill>
                    <a:srgbClr val="69A12B"/>
                  </a:solidFill>
                  <a:latin typeface="+mj-lt"/>
                  <a:cs typeface="Arial" pitchFamily="34" charset="0"/>
                </a:rPr>
                <a:t>2</a:t>
              </a:r>
              <a:endParaRPr lang="es-ES" sz="17000" b="1" dirty="0">
                <a:solidFill>
                  <a:srgbClr val="69A12B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" name="Oval 18"/>
            <p:cNvSpPr/>
            <p:nvPr/>
          </p:nvSpPr>
          <p:spPr>
            <a:xfrm>
              <a:off x="939255" y="199931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823416" y="2478816"/>
              <a:ext cx="1931159" cy="13744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ES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¿ Qué se Evalúa ?</a:t>
              </a:r>
              <a:endParaRPr lang="es-ES" sz="2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260277" y="2447597"/>
            <a:ext cx="1715373" cy="2277547"/>
            <a:chOff x="3543300" y="1591943"/>
            <a:chExt cx="2057400" cy="2832064"/>
          </a:xfrm>
        </p:grpSpPr>
        <p:sp>
          <p:nvSpPr>
            <p:cNvPr id="17" name="Oval 19"/>
            <p:cNvSpPr/>
            <p:nvPr/>
          </p:nvSpPr>
          <p:spPr>
            <a:xfrm>
              <a:off x="3782123" y="196458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  <p:sp>
          <p:nvSpPr>
            <p:cNvPr id="14" name="Oval 3"/>
            <p:cNvSpPr/>
            <p:nvPr/>
          </p:nvSpPr>
          <p:spPr>
            <a:xfrm>
              <a:off x="3543300" y="1916891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7" y="1591943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s-E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906" y="2513303"/>
              <a:ext cx="1989732" cy="5979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ES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¿ A quiénes se Evalúa ?</a:t>
              </a:r>
              <a:endParaRPr lang="es-ES" sz="2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4910957" y="2447597"/>
            <a:ext cx="1715373" cy="2277547"/>
            <a:chOff x="6324600" y="1587511"/>
            <a:chExt cx="2057400" cy="2832064"/>
          </a:xfrm>
        </p:grpSpPr>
        <p:sp>
          <p:nvSpPr>
            <p:cNvPr id="19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6721604" y="1587511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s-E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6569928" y="198958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6411810" y="2585653"/>
              <a:ext cx="1931159" cy="104238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s-ES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¿ Quiénes Evalúa ?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8" name="Group 25"/>
          <p:cNvGrpSpPr/>
          <p:nvPr/>
        </p:nvGrpSpPr>
        <p:grpSpPr>
          <a:xfrm>
            <a:off x="7236296" y="2447597"/>
            <a:ext cx="1715373" cy="2277547"/>
            <a:chOff x="762000" y="1557456"/>
            <a:chExt cx="2057400" cy="2832064"/>
          </a:xfrm>
        </p:grpSpPr>
        <p:sp>
          <p:nvSpPr>
            <p:cNvPr id="29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1121392" y="1557456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2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es-E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2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844278" y="2555598"/>
              <a:ext cx="1931159" cy="11953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CO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¿ Cuándo se Evalúa ?</a:t>
              </a:r>
              <a:endParaRPr lang="es-ES" sz="2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6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5432" y="1484784"/>
            <a:ext cx="8887048" cy="4968552"/>
            <a:chOff x="976972" y="4698"/>
            <a:chExt cx="7617600" cy="95026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310641" y="-3328971"/>
              <a:ext cx="950262" cy="7617600"/>
            </a:xfrm>
            <a:prstGeom prst="round2SameRect">
              <a:avLst>
                <a:gd name="adj1" fmla="val 9138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978797" y="118162"/>
              <a:ext cx="7571212" cy="765883"/>
            </a:xfrm>
            <a:prstGeom prst="rect">
              <a:avLst/>
            </a:prstGeom>
            <a:ln>
              <a:noFill/>
            </a:ln>
            <a:effectLst/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Se evalúan los Docentes y Directivos Docentes del Régimen 1278</a:t>
              </a: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 indent="-114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Nombrados en Propiedad</a:t>
              </a: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 indent="-114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 algn="just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Tiempo de servicio igual o superior a tres(3) meses continuos o discontinuos  en el Establecimiento Educativo</a:t>
              </a: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</p:txBody>
        </p:sp>
      </p:grpSp>
      <p:sp>
        <p:nvSpPr>
          <p:cNvPr id="24" name="1 Título"/>
          <p:cNvSpPr txBox="1">
            <a:spLocks/>
          </p:cNvSpPr>
          <p:nvPr/>
        </p:nvSpPr>
        <p:spPr>
          <a:xfrm>
            <a:off x="3347864" y="586610"/>
            <a:ext cx="4752528" cy="59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quiénes se Evalúa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5" name="Group 22"/>
          <p:cNvGrpSpPr/>
          <p:nvPr/>
        </p:nvGrpSpPr>
        <p:grpSpPr>
          <a:xfrm>
            <a:off x="265168" y="116632"/>
            <a:ext cx="1715373" cy="2277547"/>
            <a:chOff x="3543300" y="1591943"/>
            <a:chExt cx="2057400" cy="2832064"/>
          </a:xfrm>
        </p:grpSpPr>
        <p:sp>
          <p:nvSpPr>
            <p:cNvPr id="26" name="Oval 3"/>
            <p:cNvSpPr/>
            <p:nvPr/>
          </p:nvSpPr>
          <p:spPr>
            <a:xfrm>
              <a:off x="3543300" y="1916891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3933967" y="1591943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s-E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3581906" y="2700643"/>
              <a:ext cx="1989732" cy="59797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endParaRPr lang="es-ES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9" name="Oval 19"/>
            <p:cNvSpPr/>
            <p:nvPr/>
          </p:nvSpPr>
          <p:spPr>
            <a:xfrm>
              <a:off x="3782124" y="196458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3" name="2 Rectángulo">
            <a:hlinkClick r:id="rId4"/>
          </p:cNvPr>
          <p:cNvSpPr/>
          <p:nvPr/>
        </p:nvSpPr>
        <p:spPr>
          <a:xfrm>
            <a:off x="8281125" y="2482045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>
            <a:hlinkClick r:id="rId5"/>
          </p:cNvPr>
          <p:cNvSpPr/>
          <p:nvPr/>
        </p:nvSpPr>
        <p:spPr>
          <a:xfrm>
            <a:off x="6778848" y="4509120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80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7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0" y="1484784"/>
            <a:ext cx="8699972" cy="4896544"/>
            <a:chOff x="1023359" y="4698"/>
            <a:chExt cx="7617601" cy="96444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357029" y="-3328971"/>
              <a:ext cx="950262" cy="7617600"/>
            </a:xfrm>
            <a:prstGeom prst="round2SameRect">
              <a:avLst>
                <a:gd name="adj1" fmla="val 9138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1023359" y="150367"/>
              <a:ext cx="7571212" cy="818776"/>
            </a:xfrm>
            <a:prstGeom prst="rect">
              <a:avLst/>
            </a:prstGeom>
            <a:ln>
              <a:noFill/>
            </a:ln>
            <a:effectLst/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Competencias Funcionales: Responsabilidades especificas del cargo, se asigna un peso del 70%</a:t>
              </a: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Competencias Comportamentales:</a:t>
              </a:r>
            </a:p>
            <a:p>
              <a:pPr marL="0" lvl="1" algn="just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    Actitudes, valores y motivaciones, se asigna</a:t>
              </a:r>
            </a:p>
            <a:p>
              <a:pPr marL="0" lvl="1" algn="just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CO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 </a:t>
              </a: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   Un peso del 30%           </a:t>
              </a: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264339" y="71333"/>
            <a:ext cx="1715373" cy="2277547"/>
            <a:chOff x="762000" y="1557456"/>
            <a:chExt cx="2057400" cy="2832064"/>
          </a:xfrm>
        </p:grpSpPr>
        <p:sp>
          <p:nvSpPr>
            <p:cNvPr id="15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8DCD47"/>
                </a:gs>
                <a:gs pos="50000">
                  <a:srgbClr val="70AC2E"/>
                </a:gs>
                <a:gs pos="100000">
                  <a:srgbClr val="009644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121392" y="1557456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 smtClean="0">
                  <a:solidFill>
                    <a:srgbClr val="69A12B"/>
                  </a:solidFill>
                  <a:latin typeface="+mj-lt"/>
                  <a:cs typeface="Arial" pitchFamily="34" charset="0"/>
                </a:rPr>
                <a:t>2</a:t>
              </a:r>
              <a:endParaRPr lang="es-ES" sz="17000" b="1" dirty="0">
                <a:solidFill>
                  <a:srgbClr val="69A12B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3491880" y="606563"/>
            <a:ext cx="4847673" cy="60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Qué se evalúa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Rectángulo">
            <a:hlinkClick r:id="rId4"/>
          </p:cNvPr>
          <p:cNvSpPr/>
          <p:nvPr/>
        </p:nvSpPr>
        <p:spPr>
          <a:xfrm>
            <a:off x="4847332" y="249289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>
            <a:hlinkClick r:id="rId5"/>
          </p:cNvPr>
          <p:cNvSpPr/>
          <p:nvPr/>
        </p:nvSpPr>
        <p:spPr>
          <a:xfrm>
            <a:off x="4055244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>
            <a:hlinkClick r:id="rId6"/>
          </p:cNvPr>
          <p:cNvSpPr/>
          <p:nvPr/>
        </p:nvSpPr>
        <p:spPr>
          <a:xfrm>
            <a:off x="4860032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7"/>
          </p:cNvPr>
          <p:cNvSpPr/>
          <p:nvPr/>
        </p:nvSpPr>
        <p:spPr>
          <a:xfrm>
            <a:off x="5508104" y="455646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>
            <a:hlinkClick r:id="rId4"/>
          </p:cNvPr>
          <p:cNvSpPr/>
          <p:nvPr/>
        </p:nvSpPr>
        <p:spPr>
          <a:xfrm>
            <a:off x="5148064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1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8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1" y="960359"/>
            <a:ext cx="8894076" cy="5348961"/>
            <a:chOff x="1023360" y="-98595"/>
            <a:chExt cx="7787556" cy="105355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357029" y="-3328971"/>
              <a:ext cx="950262" cy="7617600"/>
            </a:xfrm>
            <a:prstGeom prst="round2SameRect">
              <a:avLst>
                <a:gd name="adj1" fmla="val 9138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1239704" y="-98595"/>
              <a:ext cx="7571212" cy="818776"/>
            </a:xfrm>
            <a:prstGeom prst="rect">
              <a:avLst/>
            </a:prstGeom>
            <a:ln>
              <a:noFill/>
            </a:ln>
            <a:effectLst/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Competencias Funcionales:</a:t>
              </a: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264339" y="71333"/>
            <a:ext cx="1715373" cy="2277547"/>
            <a:chOff x="762000" y="1557456"/>
            <a:chExt cx="2057400" cy="2832064"/>
          </a:xfrm>
        </p:grpSpPr>
        <p:sp>
          <p:nvSpPr>
            <p:cNvPr id="15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8DCD47"/>
                </a:gs>
                <a:gs pos="50000">
                  <a:srgbClr val="70AC2E"/>
                </a:gs>
                <a:gs pos="100000">
                  <a:srgbClr val="009644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121392" y="1557456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 smtClean="0">
                  <a:solidFill>
                    <a:srgbClr val="69A12B"/>
                  </a:solidFill>
                  <a:latin typeface="+mj-lt"/>
                  <a:cs typeface="Arial" pitchFamily="34" charset="0"/>
                </a:rPr>
                <a:t>2</a:t>
              </a:r>
              <a:endParaRPr lang="es-ES" sz="17000" b="1" dirty="0">
                <a:solidFill>
                  <a:srgbClr val="69A12B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3491880" y="606563"/>
            <a:ext cx="4847673" cy="60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Qué se evalúa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Rectángulo">
            <a:hlinkClick r:id="rId4"/>
          </p:cNvPr>
          <p:cNvSpPr/>
          <p:nvPr/>
        </p:nvSpPr>
        <p:spPr>
          <a:xfrm>
            <a:off x="4847332" y="249289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>
            <a:hlinkClick r:id="rId5"/>
          </p:cNvPr>
          <p:cNvSpPr/>
          <p:nvPr/>
        </p:nvSpPr>
        <p:spPr>
          <a:xfrm>
            <a:off x="4055244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>
            <a:hlinkClick r:id="rId6"/>
          </p:cNvPr>
          <p:cNvSpPr/>
          <p:nvPr/>
        </p:nvSpPr>
        <p:spPr>
          <a:xfrm>
            <a:off x="4860032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7"/>
          </p:cNvPr>
          <p:cNvSpPr/>
          <p:nvPr/>
        </p:nvSpPr>
        <p:spPr>
          <a:xfrm>
            <a:off x="5508104" y="455646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>
            <a:hlinkClick r:id="rId4"/>
          </p:cNvPr>
          <p:cNvSpPr/>
          <p:nvPr/>
        </p:nvSpPr>
        <p:spPr>
          <a:xfrm>
            <a:off x="5148064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81" y="2970262"/>
            <a:ext cx="54197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45381" y="5949280"/>
            <a:ext cx="5419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Tomado de la Guía  31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62007" y="2265130"/>
            <a:ext cx="63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562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1162" cy="68665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/>
          </a:bodyPr>
          <a:lstStyle/>
          <a:p>
            <a:pPr algn="r"/>
            <a:r>
              <a:rPr lang="es-CO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Metodología de evaluación</a:t>
            </a:r>
            <a:endParaRPr lang="es-CO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395-75D2-4EB3-9A59-5231CB4A977C}" type="slidenum">
              <a:rPr lang="es-CO" sz="1600" b="1" smtClean="0">
                <a:solidFill>
                  <a:schemeClr val="bg1"/>
                </a:solidFill>
              </a:rPr>
              <a:t>9</a:t>
            </a:fld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1027" descr="\\Server\admin\TodosLosPeriodos\Nuevo Logo\logo color sin fondo_png_archivos\logo color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453336"/>
            <a:ext cx="1247273" cy="2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45894" y="1191512"/>
            <a:ext cx="8738779" cy="5184576"/>
            <a:chOff x="1023360" y="-66217"/>
            <a:chExt cx="7651580" cy="102117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21 Redondear rectángulo de esquina del mismo lado"/>
            <p:cNvSpPr/>
            <p:nvPr/>
          </p:nvSpPr>
          <p:spPr>
            <a:xfrm rot="5400000">
              <a:off x="4357029" y="-3328971"/>
              <a:ext cx="950262" cy="7617600"/>
            </a:xfrm>
            <a:prstGeom prst="round2SameRect">
              <a:avLst>
                <a:gd name="adj1" fmla="val 9138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3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dondear rectángulo de esquina del mismo lado 4"/>
            <p:cNvSpPr/>
            <p:nvPr/>
          </p:nvSpPr>
          <p:spPr>
            <a:xfrm>
              <a:off x="1103728" y="-66217"/>
              <a:ext cx="7571212" cy="818776"/>
            </a:xfrm>
            <a:prstGeom prst="rect">
              <a:avLst/>
            </a:prstGeom>
            <a:ln>
              <a:noFill/>
            </a:ln>
            <a:effectLst/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es-CO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itchFamily="34" charset="0"/>
                  <a:ea typeface="Malgun Gothic" pitchFamily="34" charset="-127"/>
                  <a:cs typeface="BrowalliaUPC" pitchFamily="34" charset="-34"/>
                </a:rPr>
                <a:t>Competencias Comportamentales:</a:t>
              </a:r>
            </a:p>
            <a:p>
              <a:pPr lvl="1" indent="-457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endParaRPr lang="es-CO" sz="32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  <a:p>
              <a:pPr marL="0"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CO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  <a:ea typeface="Malgun Gothic" pitchFamily="34" charset="-127"/>
                <a:cs typeface="BrowalliaUPC" pitchFamily="34" charset="-34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264339" y="71333"/>
            <a:ext cx="1715373" cy="2277547"/>
            <a:chOff x="762000" y="1557456"/>
            <a:chExt cx="2057400" cy="2832064"/>
          </a:xfrm>
        </p:grpSpPr>
        <p:sp>
          <p:nvSpPr>
            <p:cNvPr id="15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8DCD47"/>
                </a:gs>
                <a:gs pos="50000">
                  <a:srgbClr val="70AC2E"/>
                </a:gs>
                <a:gs pos="100000">
                  <a:srgbClr val="009644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/>
                <a:t>             </a:t>
              </a: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121392" y="1557456"/>
              <a:ext cx="1219200" cy="283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200" b="1" dirty="0" smtClean="0">
                  <a:solidFill>
                    <a:srgbClr val="69A12B"/>
                  </a:solidFill>
                  <a:latin typeface="+mj-lt"/>
                  <a:cs typeface="Arial" pitchFamily="34" charset="0"/>
                </a:rPr>
                <a:t>2</a:t>
              </a:r>
              <a:endParaRPr lang="es-ES" sz="17000" b="1" dirty="0">
                <a:solidFill>
                  <a:srgbClr val="69A12B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6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       </a:t>
              </a:r>
            </a:p>
          </p:txBody>
        </p:sp>
      </p:grpSp>
      <p:sp>
        <p:nvSpPr>
          <p:cNvPr id="27" name="1 Título"/>
          <p:cNvSpPr txBox="1">
            <a:spLocks/>
          </p:cNvSpPr>
          <p:nvPr/>
        </p:nvSpPr>
        <p:spPr>
          <a:xfrm>
            <a:off x="3491880" y="606563"/>
            <a:ext cx="4847673" cy="604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 smtClean="0">
                <a:solidFill>
                  <a:srgbClr val="8DCD4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Qué se evalúa</a:t>
            </a:r>
            <a:endParaRPr lang="es-CO" sz="3200" dirty="0">
              <a:solidFill>
                <a:srgbClr val="8DCD47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Rectángulo">
            <a:hlinkClick r:id="rId4"/>
          </p:cNvPr>
          <p:cNvSpPr/>
          <p:nvPr/>
        </p:nvSpPr>
        <p:spPr>
          <a:xfrm>
            <a:off x="4847332" y="249289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>
            <a:hlinkClick r:id="rId5"/>
          </p:cNvPr>
          <p:cNvSpPr/>
          <p:nvPr/>
        </p:nvSpPr>
        <p:spPr>
          <a:xfrm>
            <a:off x="4055244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>
            <a:hlinkClick r:id="rId6"/>
          </p:cNvPr>
          <p:cNvSpPr/>
          <p:nvPr/>
        </p:nvSpPr>
        <p:spPr>
          <a:xfrm>
            <a:off x="4860032" y="4066221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>
            <a:hlinkClick r:id="rId7"/>
          </p:cNvPr>
          <p:cNvSpPr/>
          <p:nvPr/>
        </p:nvSpPr>
        <p:spPr>
          <a:xfrm>
            <a:off x="5508104" y="4556466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>
            <a:hlinkClick r:id="rId4"/>
          </p:cNvPr>
          <p:cNvSpPr/>
          <p:nvPr/>
        </p:nvSpPr>
        <p:spPr>
          <a:xfrm>
            <a:off x="5148064" y="5578389"/>
            <a:ext cx="360040" cy="37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4" y="3222218"/>
            <a:ext cx="6713708" cy="159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29444" y="4820285"/>
            <a:ext cx="1538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Tomado de la Guía 31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92280" y="2492896"/>
            <a:ext cx="52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28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529</Words>
  <Application>Microsoft Office PowerPoint</Application>
  <PresentationFormat>Presentación en pantalla (4:3)</PresentationFormat>
  <Paragraphs>191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Malgun Gothic</vt:lpstr>
      <vt:lpstr>Arial</vt:lpstr>
      <vt:lpstr>BrowalliaUPC</vt:lpstr>
      <vt:lpstr>Calibri</vt:lpstr>
      <vt:lpstr>Myriad Pro</vt:lpstr>
      <vt:lpstr>Wingdings</vt:lpstr>
      <vt:lpstr>Tema de Office</vt:lpstr>
      <vt:lpstr>Humano®</vt:lpstr>
      <vt:lpstr> </vt:lpstr>
      <vt:lpstr> </vt:lpstr>
      <vt:lpstr> </vt:lpstr>
      <vt:lpstr> Metodología de la Evaluación</vt:lpstr>
      <vt:lpstr>Metodología de evaluación</vt:lpstr>
      <vt:lpstr>Metodología de evaluación</vt:lpstr>
      <vt:lpstr>Metodología de evaluación</vt:lpstr>
      <vt:lpstr>Metodología de evaluación</vt:lpstr>
      <vt:lpstr>Metodología de evaluación</vt:lpstr>
      <vt:lpstr>Metodología de evaluación</vt:lpstr>
      <vt:lpstr>Metodología de evaluación </vt:lpstr>
      <vt:lpstr>Metodología de evaluación </vt:lpstr>
      <vt:lpstr>Metodología de evaluación </vt:lpstr>
      <vt:lpstr>Metodología de evaluación </vt:lpstr>
      <vt:lpstr>Metodología de evaluación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Humano 6.4.0</dc:title>
  <dc:creator>sl</dc:creator>
  <cp:lastModifiedBy>Andres Quintero</cp:lastModifiedBy>
  <cp:revision>201</cp:revision>
  <dcterms:created xsi:type="dcterms:W3CDTF">2011-11-02T16:16:25Z</dcterms:created>
  <dcterms:modified xsi:type="dcterms:W3CDTF">2019-10-07T14:30:51Z</dcterms:modified>
</cp:coreProperties>
</file>