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72" r:id="rId6"/>
    <p:sldId id="269" r:id="rId7"/>
    <p:sldId id="273" r:id="rId8"/>
    <p:sldId id="274" r:id="rId9"/>
    <p:sldId id="275" r:id="rId10"/>
    <p:sldId id="279" r:id="rId11"/>
    <p:sldId id="271" r:id="rId12"/>
    <p:sldId id="270" r:id="rId13"/>
    <p:sldId id="276" r:id="rId14"/>
    <p:sldId id="277" r:id="rId15"/>
    <p:sldId id="278" r:id="rId16"/>
    <p:sldId id="281" r:id="rId17"/>
    <p:sldId id="282" r:id="rId18"/>
    <p:sldId id="284" r:id="rId19"/>
    <p:sldId id="285" r:id="rId20"/>
    <p:sldId id="283" r:id="rId21"/>
    <p:sldId id="286"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embeddings/oleObject3.bin"/><Relationship Id="rId1" Type="http://schemas.openxmlformats.org/officeDocument/2006/relationships/themeOverride" Target="../theme/themeOverride1.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baseline="0" dirty="0">
                <a:solidFill>
                  <a:schemeClr val="bg1"/>
                </a:solidFill>
              </a:rPr>
              <a:t>RADICACIONES INTERNAS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56034195434224"/>
          <c:y val="0.1815650363172861"/>
          <c:w val="0.71648097529393284"/>
          <c:h val="0.60358195936187276"/>
        </c:manualLayout>
      </c:layout>
      <c:bar3DChart>
        <c:barDir val="col"/>
        <c:grouping val="standard"/>
        <c:varyColors val="0"/>
        <c:ser>
          <c:idx val="0"/>
          <c:order val="0"/>
          <c:tx>
            <c:strRef>
              <c:f>Hoja1!$F$5:$G$5</c:f>
              <c:strCache>
                <c:ptCount val="2"/>
                <c:pt idx="0">
                  <c:v>AÑO</c:v>
                </c:pt>
                <c:pt idx="1">
                  <c:v>2016</c:v>
                </c:pt>
              </c:strCache>
            </c:strRef>
          </c:tx>
          <c:spPr>
            <a:solidFill>
              <a:schemeClr val="accent1"/>
            </a:solidFill>
            <a:ln>
              <a:noFill/>
            </a:ln>
            <a:effectLst/>
            <a:sp3d/>
          </c:spPr>
          <c:invertIfNegative val="0"/>
          <c:dLbls>
            <c:dLbl>
              <c:idx val="0"/>
              <c:layout>
                <c:manualLayout>
                  <c:x val="-5.2777777777777778E-2"/>
                  <c:y val="-4.62962962962971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81-4654-98C5-D486223360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Hoja1!$H$5</c:f>
              <c:numCache>
                <c:formatCode>_(* #,##0_);_(* \(#,##0\);_(* "-"_);_(@_)</c:formatCode>
                <c:ptCount val="1"/>
                <c:pt idx="0">
                  <c:v>36200</c:v>
                </c:pt>
              </c:numCache>
            </c:numRef>
          </c:val>
          <c:extLst xmlns:c16r2="http://schemas.microsoft.com/office/drawing/2015/06/chart">
            <c:ext xmlns:c16="http://schemas.microsoft.com/office/drawing/2014/chart" uri="{C3380CC4-5D6E-409C-BE32-E72D297353CC}">
              <c16:uniqueId val="{00000001-3E81-4654-98C5-D4862233603A}"/>
            </c:ext>
          </c:extLst>
        </c:ser>
        <c:ser>
          <c:idx val="1"/>
          <c:order val="1"/>
          <c:tx>
            <c:strRef>
              <c:f>Hoja1!$F$6:$G$6</c:f>
              <c:strCache>
                <c:ptCount val="2"/>
                <c:pt idx="0">
                  <c:v>AÑO</c:v>
                </c:pt>
                <c:pt idx="1">
                  <c:v>2017</c:v>
                </c:pt>
              </c:strCache>
            </c:strRef>
          </c:tx>
          <c:spPr>
            <a:solidFill>
              <a:schemeClr val="accent2"/>
            </a:solidFill>
            <a:ln>
              <a:noFill/>
            </a:ln>
            <a:effectLst/>
            <a:sp3d/>
          </c:spPr>
          <c:invertIfNegative val="0"/>
          <c:dLbls>
            <c:dLbl>
              <c:idx val="0"/>
              <c:layout>
                <c:manualLayout>
                  <c:x val="-5.8333333333333334E-2"/>
                  <c:y val="-4.629629629629629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81-4654-98C5-D486223360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Hoja1!$H$6</c:f>
              <c:numCache>
                <c:formatCode>_(* #,##0_);_(* \(#,##0\);_(* "-"_);_(@_)</c:formatCode>
                <c:ptCount val="1"/>
                <c:pt idx="0">
                  <c:v>37476</c:v>
                </c:pt>
              </c:numCache>
            </c:numRef>
          </c:val>
          <c:extLst xmlns:c16r2="http://schemas.microsoft.com/office/drawing/2015/06/chart">
            <c:ext xmlns:c16="http://schemas.microsoft.com/office/drawing/2014/chart" uri="{C3380CC4-5D6E-409C-BE32-E72D297353CC}">
              <c16:uniqueId val="{00000003-3E81-4654-98C5-D4862233603A}"/>
            </c:ext>
          </c:extLst>
        </c:ser>
        <c:ser>
          <c:idx val="2"/>
          <c:order val="2"/>
          <c:tx>
            <c:strRef>
              <c:f>Hoja1!$F$7:$G$7</c:f>
              <c:strCache>
                <c:ptCount val="2"/>
                <c:pt idx="0">
                  <c:v>AÑO</c:v>
                </c:pt>
                <c:pt idx="1">
                  <c:v>2018</c:v>
                </c:pt>
              </c:strCache>
            </c:strRef>
          </c:tx>
          <c:spPr>
            <a:solidFill>
              <a:schemeClr val="accent3"/>
            </a:solidFill>
            <a:ln>
              <a:noFill/>
            </a:ln>
            <a:effectLst/>
            <a:sp3d/>
          </c:spPr>
          <c:invertIfNegative val="0"/>
          <c:dLbls>
            <c:dLbl>
              <c:idx val="0"/>
              <c:layout>
                <c:manualLayout>
                  <c:x val="-4.1666666666666616E-2"/>
                  <c:y val="-1.38888888888888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81-4654-98C5-D486223360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Hoja1!$H$7</c:f>
              <c:numCache>
                <c:formatCode>_(* #,##0_);_(* \(#,##0\);_(* "-"_);_(@_)</c:formatCode>
                <c:ptCount val="1"/>
                <c:pt idx="0">
                  <c:v>32411</c:v>
                </c:pt>
              </c:numCache>
            </c:numRef>
          </c:val>
          <c:extLst xmlns:c16r2="http://schemas.microsoft.com/office/drawing/2015/06/chart">
            <c:ext xmlns:c16="http://schemas.microsoft.com/office/drawing/2014/chart" uri="{C3380CC4-5D6E-409C-BE32-E72D297353CC}">
              <c16:uniqueId val="{00000005-3E81-4654-98C5-D4862233603A}"/>
            </c:ext>
          </c:extLst>
        </c:ser>
        <c:ser>
          <c:idx val="3"/>
          <c:order val="3"/>
          <c:tx>
            <c:strRef>
              <c:f>Hoja1!$F$8:$G$8</c:f>
              <c:strCache>
                <c:ptCount val="2"/>
                <c:pt idx="0">
                  <c:v>AÑO</c:v>
                </c:pt>
                <c:pt idx="1">
                  <c:v>2019</c:v>
                </c:pt>
              </c:strCache>
            </c:strRef>
          </c:tx>
          <c:spPr>
            <a:solidFill>
              <a:schemeClr val="accent4"/>
            </a:solidFill>
            <a:ln>
              <a:noFill/>
            </a:ln>
            <a:effectLst/>
            <a:sp3d/>
          </c:spPr>
          <c:invertIfNegative val="0"/>
          <c:dLbls>
            <c:dLbl>
              <c:idx val="0"/>
              <c:layout>
                <c:manualLayout>
                  <c:x val="5.8333333333333334E-2"/>
                  <c:y val="-1.38888888888889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E81-4654-98C5-D486223360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Hoja1!$H$8</c:f>
              <c:numCache>
                <c:formatCode>_(* #,##0_);_(* \(#,##0\);_(* "-"_);_(@_)</c:formatCode>
                <c:ptCount val="1"/>
                <c:pt idx="0">
                  <c:v>13541</c:v>
                </c:pt>
              </c:numCache>
            </c:numRef>
          </c:val>
          <c:extLst xmlns:c16r2="http://schemas.microsoft.com/office/drawing/2015/06/chart">
            <c:ext xmlns:c16="http://schemas.microsoft.com/office/drawing/2014/chart" uri="{C3380CC4-5D6E-409C-BE32-E72D297353CC}">
              <c16:uniqueId val="{00000007-3E81-4654-98C5-D4862233603A}"/>
            </c:ext>
          </c:extLst>
        </c:ser>
        <c:dLbls>
          <c:showLegendKey val="0"/>
          <c:showVal val="0"/>
          <c:showCatName val="0"/>
          <c:showSerName val="0"/>
          <c:showPercent val="0"/>
          <c:showBubbleSize val="0"/>
        </c:dLbls>
        <c:gapWidth val="150"/>
        <c:shape val="box"/>
        <c:axId val="26027520"/>
        <c:axId val="26029056"/>
        <c:axId val="29966336"/>
      </c:bar3DChart>
      <c:catAx>
        <c:axId val="26027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029056"/>
        <c:crosses val="autoZero"/>
        <c:auto val="1"/>
        <c:lblAlgn val="ctr"/>
        <c:lblOffset val="100"/>
        <c:noMultiLvlLbl val="0"/>
      </c:catAx>
      <c:valAx>
        <c:axId val="260290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crossAx val="26027520"/>
        <c:crosses val="autoZero"/>
        <c:crossBetween val="between"/>
      </c:valAx>
      <c:serAx>
        <c:axId val="2996633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crossAx val="2602905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legend>
    <c:plotVisOnly val="1"/>
    <c:dispBlanksAs val="gap"/>
    <c:showDLblsOverMax val="0"/>
  </c:chart>
  <c:spPr>
    <a:solidFill>
      <a:schemeClr val="tx1">
        <a:lumMod val="75000"/>
        <a:lumOff val="25000"/>
      </a:schemeClr>
    </a:solidFill>
    <a:ln w="9525" cap="flat" cmpd="sng" algn="ctr">
      <a:solidFill>
        <a:schemeClr val="tx1">
          <a:lumMod val="15000"/>
          <a:lumOff val="85000"/>
        </a:schemeClr>
      </a:solidFill>
      <a:round/>
    </a:ln>
    <a:effectLst/>
    <a:scene3d>
      <a:camera prst="orthographicFront"/>
      <a:lightRig rig="threePt" dir="t"/>
    </a:scene3d>
    <a:sp3d>
      <a:bevelT prst="convex"/>
    </a:sp3d>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s-CO" baseline="0" dirty="0">
                <a:solidFill>
                  <a:schemeClr val="bg1"/>
                </a:solidFill>
              </a:rPr>
              <a:t>RADICACIONES EXTERNAS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846981627296588"/>
          <c:y val="0.30076443569553807"/>
          <c:w val="0.59766097987751532"/>
          <c:h val="0.61498432487605714"/>
        </c:manualLayout>
      </c:layout>
      <c:bar3DChart>
        <c:barDir val="col"/>
        <c:grouping val="standard"/>
        <c:varyColors val="0"/>
        <c:ser>
          <c:idx val="0"/>
          <c:order val="0"/>
          <c:tx>
            <c:strRef>
              <c:f>Hoja1!$I$5:$J$5</c:f>
              <c:strCache>
                <c:ptCount val="2"/>
                <c:pt idx="0">
                  <c:v>AÑO</c:v>
                </c:pt>
                <c:pt idx="1">
                  <c:v>2016</c:v>
                </c:pt>
              </c:strCache>
            </c:strRef>
          </c:tx>
          <c:spPr>
            <a:solidFill>
              <a:schemeClr val="accent1"/>
            </a:solidFill>
            <a:ln>
              <a:noFill/>
            </a:ln>
            <a:effectLst/>
            <a:sp3d/>
          </c:spPr>
          <c:invertIfNegative val="0"/>
          <c:dLbls>
            <c:dLbl>
              <c:idx val="0"/>
              <c:layout>
                <c:manualLayout>
                  <c:x val="-4.1666666666666664E-2"/>
                  <c:y val="-1.38888888888889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B2B-4FD4-AD15-4758FD52DB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Hoja1!$K$5</c:f>
              <c:numCache>
                <c:formatCode>_(* #,##0_);_(* \(#,##0\);_(* "-"_);_(@_)</c:formatCode>
                <c:ptCount val="1"/>
                <c:pt idx="0">
                  <c:v>31983</c:v>
                </c:pt>
              </c:numCache>
            </c:numRef>
          </c:val>
          <c:extLst xmlns:c16r2="http://schemas.microsoft.com/office/drawing/2015/06/chart">
            <c:ext xmlns:c16="http://schemas.microsoft.com/office/drawing/2014/chart" uri="{C3380CC4-5D6E-409C-BE32-E72D297353CC}">
              <c16:uniqueId val="{00000001-4B2B-4FD4-AD15-4758FD52DBEF}"/>
            </c:ext>
          </c:extLst>
        </c:ser>
        <c:ser>
          <c:idx val="1"/>
          <c:order val="1"/>
          <c:tx>
            <c:strRef>
              <c:f>Hoja1!$I$6:$J$6</c:f>
              <c:strCache>
                <c:ptCount val="2"/>
                <c:pt idx="0">
                  <c:v>AÑO</c:v>
                </c:pt>
                <c:pt idx="1">
                  <c:v>2017</c:v>
                </c:pt>
              </c:strCache>
            </c:strRef>
          </c:tx>
          <c:spPr>
            <a:solidFill>
              <a:schemeClr val="accent2"/>
            </a:solidFill>
            <a:ln>
              <a:noFill/>
            </a:ln>
            <a:effectLst/>
            <a:sp3d/>
          </c:spPr>
          <c:invertIfNegative val="0"/>
          <c:dLbls>
            <c:dLbl>
              <c:idx val="0"/>
              <c:layout>
                <c:manualLayout>
                  <c:x val="-5.0000000000000051E-2"/>
                  <c:y val="-4.629629629629629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B2B-4FD4-AD15-4758FD52DB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Hoja1!$K$6</c:f>
              <c:numCache>
                <c:formatCode>_(* #,##0_);_(* \(#,##0\);_(* "-"_);_(@_)</c:formatCode>
                <c:ptCount val="1"/>
                <c:pt idx="0">
                  <c:v>32343</c:v>
                </c:pt>
              </c:numCache>
            </c:numRef>
          </c:val>
          <c:extLst xmlns:c16r2="http://schemas.microsoft.com/office/drawing/2015/06/chart">
            <c:ext xmlns:c16="http://schemas.microsoft.com/office/drawing/2014/chart" uri="{C3380CC4-5D6E-409C-BE32-E72D297353CC}">
              <c16:uniqueId val="{00000003-4B2B-4FD4-AD15-4758FD52DBEF}"/>
            </c:ext>
          </c:extLst>
        </c:ser>
        <c:ser>
          <c:idx val="2"/>
          <c:order val="2"/>
          <c:tx>
            <c:strRef>
              <c:f>Hoja1!$I$7:$J$7</c:f>
              <c:strCache>
                <c:ptCount val="2"/>
                <c:pt idx="0">
                  <c:v>AÑO</c:v>
                </c:pt>
                <c:pt idx="1">
                  <c:v>2018</c:v>
                </c:pt>
              </c:strCache>
            </c:strRef>
          </c:tx>
          <c:spPr>
            <a:solidFill>
              <a:schemeClr val="accent3"/>
            </a:solidFill>
            <a:ln>
              <a:noFill/>
            </a:ln>
            <a:effectLst/>
            <a:sp3d/>
          </c:spPr>
          <c:invertIfNegative val="0"/>
          <c:dLbls>
            <c:dLbl>
              <c:idx val="0"/>
              <c:layout>
                <c:manualLayout>
                  <c:x val="-6.9444444444444489E-2"/>
                  <c:y val="1.38888888888888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B2B-4FD4-AD15-4758FD52DB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Hoja1!$K$7</c:f>
              <c:numCache>
                <c:formatCode>_(* #,##0_);_(* \(#,##0\);_(* "-"_);_(@_)</c:formatCode>
                <c:ptCount val="1"/>
                <c:pt idx="0">
                  <c:v>36864</c:v>
                </c:pt>
              </c:numCache>
            </c:numRef>
          </c:val>
          <c:extLst xmlns:c16r2="http://schemas.microsoft.com/office/drawing/2015/06/chart">
            <c:ext xmlns:c16="http://schemas.microsoft.com/office/drawing/2014/chart" uri="{C3380CC4-5D6E-409C-BE32-E72D297353CC}">
              <c16:uniqueId val="{00000005-4B2B-4FD4-AD15-4758FD52DBEF}"/>
            </c:ext>
          </c:extLst>
        </c:ser>
        <c:ser>
          <c:idx val="3"/>
          <c:order val="3"/>
          <c:tx>
            <c:strRef>
              <c:f>Hoja1!$I$8:$J$8</c:f>
              <c:strCache>
                <c:ptCount val="2"/>
                <c:pt idx="0">
                  <c:v>AÑO</c:v>
                </c:pt>
                <c:pt idx="1">
                  <c:v>2019</c:v>
                </c:pt>
              </c:strCache>
            </c:strRef>
          </c:tx>
          <c:spPr>
            <a:solidFill>
              <a:schemeClr val="accent4"/>
            </a:solidFill>
            <a:ln>
              <a:noFill/>
            </a:ln>
            <a:effectLst/>
            <a:sp3d/>
          </c:spPr>
          <c:invertIfNegative val="0"/>
          <c:dLbls>
            <c:dLbl>
              <c:idx val="0"/>
              <c:layout>
                <c:manualLayout>
                  <c:x val="0.05"/>
                  <c:y val="-1.388888888888888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B2B-4FD4-AD15-4758FD52DB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Hoja1!$K$8</c:f>
              <c:numCache>
                <c:formatCode>General</c:formatCode>
                <c:ptCount val="1"/>
                <c:pt idx="0">
                  <c:v>12694</c:v>
                </c:pt>
              </c:numCache>
            </c:numRef>
          </c:val>
          <c:extLst xmlns:c16r2="http://schemas.microsoft.com/office/drawing/2015/06/chart">
            <c:ext xmlns:c16="http://schemas.microsoft.com/office/drawing/2014/chart" uri="{C3380CC4-5D6E-409C-BE32-E72D297353CC}">
              <c16:uniqueId val="{00000007-4B2B-4FD4-AD15-4758FD52DBEF}"/>
            </c:ext>
          </c:extLst>
        </c:ser>
        <c:dLbls>
          <c:showLegendKey val="0"/>
          <c:showVal val="0"/>
          <c:showCatName val="0"/>
          <c:showSerName val="0"/>
          <c:showPercent val="0"/>
          <c:showBubbleSize val="0"/>
        </c:dLbls>
        <c:gapWidth val="150"/>
        <c:shape val="box"/>
        <c:axId val="26099712"/>
        <c:axId val="26101248"/>
        <c:axId val="30131072"/>
      </c:bar3DChart>
      <c:catAx>
        <c:axId val="2609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101248"/>
        <c:crosses val="autoZero"/>
        <c:auto val="1"/>
        <c:lblAlgn val="ctr"/>
        <c:lblOffset val="100"/>
        <c:noMultiLvlLbl val="0"/>
      </c:catAx>
      <c:valAx>
        <c:axId val="26101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crossAx val="26099712"/>
        <c:crosses val="autoZero"/>
        <c:crossBetween val="between"/>
      </c:valAx>
      <c:serAx>
        <c:axId val="3013107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crossAx val="26101248"/>
        <c:crosses val="autoZero"/>
      </c:serAx>
      <c:spPr>
        <a:noFill/>
        <a:ln>
          <a:noFill/>
        </a:ln>
        <a:effectLst/>
      </c:spPr>
    </c:plotArea>
    <c:plotVisOnly val="1"/>
    <c:dispBlanksAs val="gap"/>
    <c:showDLblsOverMax val="0"/>
  </c:chart>
  <c:spPr>
    <a:solidFill>
      <a:schemeClr val="tx1">
        <a:lumMod val="75000"/>
        <a:lumOff val="25000"/>
      </a:schemeClr>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RADICACIONES TOTALES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1"/>
          <c:order val="0"/>
          <c:tx>
            <c:strRef>
              <c:f>Hoja1!$C$5:$D$5</c:f>
              <c:strCache>
                <c:ptCount val="2"/>
                <c:pt idx="0">
                  <c:v>AÑO</c:v>
                </c:pt>
                <c:pt idx="1">
                  <c:v>2016</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5000000000000001E-2"/>
                  <c:y val="-9.25925925925925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5F2-4C82-8CA9-FFAE5F1A07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Hoja1!$E$5</c:f>
              <c:numCache>
                <c:formatCode>_(* #,##0_);_(* \(#,##0\);_(* "-"_);_(@_)</c:formatCode>
                <c:ptCount val="1"/>
                <c:pt idx="0">
                  <c:v>68183</c:v>
                </c:pt>
              </c:numCache>
            </c:numRef>
          </c:val>
          <c:extLst xmlns:c16r2="http://schemas.microsoft.com/office/drawing/2015/06/chart">
            <c:ext xmlns:c16="http://schemas.microsoft.com/office/drawing/2014/chart" uri="{C3380CC4-5D6E-409C-BE32-E72D297353CC}">
              <c16:uniqueId val="{00000001-35F2-4C82-8CA9-FFAE5F1A0707}"/>
            </c:ext>
          </c:extLst>
        </c:ser>
        <c:ser>
          <c:idx val="2"/>
          <c:order val="1"/>
          <c:tx>
            <c:strRef>
              <c:f>Hoja1!$C$6:$D$6</c:f>
              <c:strCache>
                <c:ptCount val="2"/>
                <c:pt idx="0">
                  <c:v>AÑO</c:v>
                </c:pt>
                <c:pt idx="1">
                  <c:v>2017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2222222222222272E-2"/>
                  <c:y val="-1.85185185185185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5F2-4C82-8CA9-FFAE5F1A07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Hoja1!$E$6</c:f>
              <c:numCache>
                <c:formatCode>_(* #,##0_);_(* \(#,##0\);_(* "-"_);_(@_)</c:formatCode>
                <c:ptCount val="1"/>
                <c:pt idx="0">
                  <c:v>69819</c:v>
                </c:pt>
              </c:numCache>
            </c:numRef>
          </c:val>
          <c:extLst xmlns:c16r2="http://schemas.microsoft.com/office/drawing/2015/06/chart">
            <c:ext xmlns:c16="http://schemas.microsoft.com/office/drawing/2014/chart" uri="{C3380CC4-5D6E-409C-BE32-E72D297353CC}">
              <c16:uniqueId val="{00000003-35F2-4C82-8CA9-FFAE5F1A0707}"/>
            </c:ext>
          </c:extLst>
        </c:ser>
        <c:ser>
          <c:idx val="3"/>
          <c:order val="2"/>
          <c:tx>
            <c:strRef>
              <c:f>Hoja1!$C$7:$D$7</c:f>
              <c:strCache>
                <c:ptCount val="2"/>
                <c:pt idx="0">
                  <c:v>AÑO</c:v>
                </c:pt>
                <c:pt idx="1">
                  <c:v>2018</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7777777777777779E-3"/>
                  <c:y val="-2.31481481481481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5F2-4C82-8CA9-FFAE5F1A07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Hoja1!$E$7</c:f>
              <c:numCache>
                <c:formatCode>_(* #,##0_);_(* \(#,##0\);_(* "-"_);_(@_)</c:formatCode>
                <c:ptCount val="1"/>
                <c:pt idx="0">
                  <c:v>61532</c:v>
                </c:pt>
              </c:numCache>
            </c:numRef>
          </c:val>
          <c:extLst xmlns:c16r2="http://schemas.microsoft.com/office/drawing/2015/06/chart">
            <c:ext xmlns:c16="http://schemas.microsoft.com/office/drawing/2014/chart" uri="{C3380CC4-5D6E-409C-BE32-E72D297353CC}">
              <c16:uniqueId val="{00000005-35F2-4C82-8CA9-FFAE5F1A0707}"/>
            </c:ext>
          </c:extLst>
        </c:ser>
        <c:ser>
          <c:idx val="4"/>
          <c:order val="3"/>
          <c:tx>
            <c:strRef>
              <c:f>Hoja1!$C$8:$D$8</c:f>
              <c:strCache>
                <c:ptCount val="2"/>
                <c:pt idx="0">
                  <c:v>AÑO</c:v>
                </c:pt>
                <c:pt idx="1">
                  <c:v>2019</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6.3888888888888787E-2"/>
                  <c:y val="-4.16666666666666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5F2-4C82-8CA9-FFAE5F1A07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Hoja1!$E$8</c:f>
              <c:numCache>
                <c:formatCode>_(* #,##0_);_(* \(#,##0\);_(* "-"_);_(@_)</c:formatCode>
                <c:ptCount val="1"/>
                <c:pt idx="0">
                  <c:v>26235</c:v>
                </c:pt>
              </c:numCache>
            </c:numRef>
          </c:val>
          <c:extLst xmlns:c16r2="http://schemas.microsoft.com/office/drawing/2015/06/chart">
            <c:ext xmlns:c16="http://schemas.microsoft.com/office/drawing/2014/chart" uri="{C3380CC4-5D6E-409C-BE32-E72D297353CC}">
              <c16:uniqueId val="{00000007-35F2-4C82-8CA9-FFAE5F1A0707}"/>
            </c:ext>
          </c:extLst>
        </c:ser>
        <c:dLbls>
          <c:showLegendKey val="0"/>
          <c:showVal val="0"/>
          <c:showCatName val="0"/>
          <c:showSerName val="0"/>
          <c:showPercent val="0"/>
          <c:showBubbleSize val="0"/>
        </c:dLbls>
        <c:gapWidth val="150"/>
        <c:shape val="box"/>
        <c:axId val="26590208"/>
        <c:axId val="26600192"/>
        <c:axId val="30315392"/>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Hoja1!$C$4:$D$4</c15:sqref>
                        </c15:formulaRef>
                      </c:ext>
                    </c:extLst>
                    <c:strCache>
                      <c:ptCount val="2"/>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val>
                  <c:numRef>
                    <c:extLst>
                      <c:ext uri="{02D57815-91ED-43cb-92C2-25804820EDAC}">
                        <c15:formulaRef>
                          <c15:sqref>Hoja1!$E$4</c15:sqref>
                        </c15:formulaRef>
                      </c:ext>
                    </c:extLst>
                    <c:numCache>
                      <c:formatCode>General</c:formatCode>
                      <c:ptCount val="1"/>
                    </c:numCache>
                  </c:numRef>
                </c:val>
                <c:extLst>
                  <c:ext xmlns:c16="http://schemas.microsoft.com/office/drawing/2014/chart" uri="{C3380CC4-5D6E-409C-BE32-E72D297353CC}">
                    <c16:uniqueId val="{00000008-35F2-4C82-8CA9-FFAE5F1A0707}"/>
                  </c:ext>
                </c:extLst>
              </c15:ser>
            </c15:filteredBarSeries>
          </c:ext>
        </c:extLst>
      </c:bar3DChart>
      <c:catAx>
        <c:axId val="26590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26600192"/>
        <c:crosses val="autoZero"/>
        <c:auto val="1"/>
        <c:lblAlgn val="ctr"/>
        <c:lblOffset val="100"/>
        <c:noMultiLvlLbl val="0"/>
      </c:catAx>
      <c:valAx>
        <c:axId val="26600192"/>
        <c:scaling>
          <c:orientation val="minMax"/>
        </c:scaling>
        <c:delete val="0"/>
        <c:axPos val="l"/>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26590208"/>
        <c:crosses val="autoZero"/>
        <c:crossBetween val="between"/>
      </c:valAx>
      <c:serAx>
        <c:axId val="303153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26600192"/>
        <c:crosses val="autoZero"/>
      </c:ser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C7786-FC69-44FF-B02C-F328B09CEFD7}" type="datetimeFigureOut">
              <a:rPr lang="es-CO" smtClean="0"/>
              <a:pPr/>
              <a:t>15/12/2019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34276FD1-3CC1-4BFF-AE15-7F0F56C02A3B}"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C7786-FC69-44FF-B02C-F328B09CEFD7}" type="datetimeFigureOut">
              <a:rPr lang="es-CO" smtClean="0"/>
              <a:pPr/>
              <a:t>15/12/2019</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76FD1-3CC1-4BFF-AE15-7F0F56C02A3B}"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uncionpublicagovco-my.sharepoint.com/:x:/g/personal/eva_funcionpublica_gov_co/EXq_xkPh0wdLl5_LLMQrzuMBY4Y868sef5CYNEZdd5wMcQ" TargetMode="External"/><Relationship Id="rId2" Type="http://schemas.openxmlformats.org/officeDocument/2006/relationships/hyperlink" Target="http://www.anticorrupcion.gov.co/Paginas/iga-municipal.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pPr marL="0" indent="0" algn="ctr">
              <a:buNone/>
            </a:pPr>
            <a:r>
              <a:rPr lang="es-CO" b="1" dirty="0" smtClean="0">
                <a:latin typeface="Century Gothic" pitchFamily="34" charset="0"/>
              </a:rPr>
              <a:t>REUNIÓN DE EMPALME</a:t>
            </a:r>
          </a:p>
          <a:p>
            <a:pPr marL="0" indent="0" algn="ctr">
              <a:buNone/>
            </a:pPr>
            <a:endParaRPr lang="es-CO" b="1" dirty="0">
              <a:latin typeface="Century Gothic" pitchFamily="34" charset="0"/>
            </a:endParaRPr>
          </a:p>
          <a:p>
            <a:pPr marL="0" indent="0" algn="ctr">
              <a:buNone/>
            </a:pPr>
            <a:endParaRPr lang="es-CO" b="1" dirty="0" smtClean="0">
              <a:latin typeface="Century Gothic" pitchFamily="34" charset="0"/>
            </a:endParaRPr>
          </a:p>
          <a:p>
            <a:pPr marL="0" indent="0" algn="ctr">
              <a:buNone/>
            </a:pPr>
            <a:r>
              <a:rPr lang="es-CO" b="1" dirty="0" smtClean="0">
                <a:latin typeface="Century Gothic" pitchFamily="34" charset="0"/>
              </a:rPr>
              <a:t>DIRECCIÓN DE SERVICIOS ADMINISTRATIVOS</a:t>
            </a:r>
          </a:p>
          <a:p>
            <a:pPr marL="0" indent="0" algn="ctr">
              <a:buNone/>
            </a:pPr>
            <a:endParaRPr lang="es-CO" b="1" dirty="0" smtClean="0">
              <a:latin typeface="Century Gothic" pitchFamily="34" charset="0"/>
            </a:endParaRPr>
          </a:p>
          <a:p>
            <a:pPr marL="0" indent="0" algn="ctr">
              <a:buNone/>
            </a:pPr>
            <a:endParaRPr lang="es-CO" b="1" dirty="0">
              <a:latin typeface="Century Gothic" pitchFamily="34" charset="0"/>
            </a:endParaRPr>
          </a:p>
        </p:txBody>
      </p:sp>
    </p:spTree>
    <p:extLst>
      <p:ext uri="{BB962C8B-B14F-4D97-AF65-F5344CB8AC3E}">
        <p14:creationId xmlns:p14="http://schemas.microsoft.com/office/powerpoint/2010/main" val="416059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980728"/>
            <a:ext cx="8229600" cy="4824536"/>
          </a:xfrm>
        </p:spPr>
        <p:txBody>
          <a:bodyPr>
            <a:normAutofit/>
          </a:bodyPr>
          <a:lstStyle/>
          <a:p>
            <a:pPr marL="0" indent="0" algn="ctr">
              <a:buNone/>
            </a:pPr>
            <a:r>
              <a:rPr lang="es-CO" sz="2400" dirty="0" smtClean="0"/>
              <a:t>PEAJE</a:t>
            </a:r>
          </a:p>
          <a:p>
            <a:pPr marL="0" indent="0" algn="just">
              <a:buNone/>
            </a:pPr>
            <a:r>
              <a:rPr lang="es-CO" sz="1700" dirty="0"/>
              <a:t>Actualmente </a:t>
            </a:r>
            <a:r>
              <a:rPr lang="es-CO" sz="1700" dirty="0" smtClean="0"/>
              <a:t>algunos </a:t>
            </a:r>
            <a:r>
              <a:rPr lang="es-CO" sz="1700" dirty="0"/>
              <a:t>de los </a:t>
            </a:r>
            <a:r>
              <a:rPr lang="es-CO" sz="1700" dirty="0" smtClean="0"/>
              <a:t>vehículos de la </a:t>
            </a:r>
            <a:r>
              <a:rPr lang="es-CO" sz="1700" dirty="0"/>
              <a:t>Alcaldía Municipal cuentan con un chip </a:t>
            </a:r>
            <a:r>
              <a:rPr lang="es-CO" sz="1700" dirty="0" smtClean="0"/>
              <a:t>FLYPASS el cual se recarga por caja menor y sirve </a:t>
            </a:r>
            <a:r>
              <a:rPr lang="es-CO" sz="1700" dirty="0"/>
              <a:t>para el paso del peaje Los Andes ubicado en la autopista norte sentido sur </a:t>
            </a:r>
            <a:r>
              <a:rPr lang="es-CO" sz="1700" dirty="0" smtClean="0"/>
              <a:t>- norte</a:t>
            </a:r>
            <a:r>
              <a:rPr lang="es-CO" sz="1700" dirty="0"/>
              <a:t>, </a:t>
            </a:r>
            <a:r>
              <a:rPr lang="es-CO" sz="1700" dirty="0" smtClean="0"/>
              <a:t>estos vehículos son:</a:t>
            </a:r>
            <a:endParaRPr lang="es-CO" sz="1700" dirty="0"/>
          </a:p>
          <a:p>
            <a:pPr marL="0" indent="0" algn="just">
              <a:buNone/>
            </a:pPr>
            <a:endParaRPr lang="es-CO" sz="1800" dirty="0" smtClean="0"/>
          </a:p>
          <a:p>
            <a:pPr marL="0" indent="0" algn="just">
              <a:buNone/>
            </a:pPr>
            <a:endParaRPr lang="es-CO" sz="1800" dirty="0"/>
          </a:p>
          <a:p>
            <a:pPr marL="0" indent="0" algn="ctr">
              <a:buNone/>
            </a:pPr>
            <a:endParaRPr lang="es-CO" sz="1800" dirty="0" smtClean="0"/>
          </a:p>
          <a:p>
            <a:pPr marL="0" indent="0" algn="ctr">
              <a:buNone/>
            </a:pPr>
            <a:endParaRPr lang="es-CO" sz="18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2448272" cy="1652701"/>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2304256" cy="1652701"/>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6025096" y="2348880"/>
            <a:ext cx="2363328" cy="1652701"/>
          </a:xfrm>
          <a:prstGeom prst="rect">
            <a:avLst/>
          </a:prstGeom>
          <a:noFill/>
          <a:ln>
            <a:noFill/>
          </a:ln>
        </p:spPr>
      </p:pic>
      <p:pic>
        <p:nvPicPr>
          <p:cNvPr id="9" name="Imagen 8" descr="C:\Users\Sadmin9\Downloads\imag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149081"/>
            <a:ext cx="5543004" cy="1656184"/>
          </a:xfrm>
          <a:prstGeom prst="rect">
            <a:avLst/>
          </a:prstGeom>
          <a:noFill/>
          <a:ln>
            <a:noFill/>
          </a:ln>
        </p:spPr>
      </p:pic>
    </p:spTree>
    <p:extLst>
      <p:ext uri="{BB962C8B-B14F-4D97-AF65-F5344CB8AC3E}">
        <p14:creationId xmlns:p14="http://schemas.microsoft.com/office/powerpoint/2010/main" val="298414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908720"/>
            <a:ext cx="8229600" cy="4525963"/>
          </a:xfrm>
        </p:spPr>
        <p:txBody>
          <a:bodyPr>
            <a:normAutofit/>
          </a:bodyPr>
          <a:lstStyle/>
          <a:p>
            <a:pPr marL="0" indent="0" algn="ctr">
              <a:buNone/>
            </a:pPr>
            <a:r>
              <a:rPr lang="es-CO" sz="2400" b="1" dirty="0"/>
              <a:t>RADICACIÓN Y </a:t>
            </a:r>
            <a:r>
              <a:rPr lang="es-CO" sz="2400" b="1" dirty="0" smtClean="0"/>
              <a:t>CORRESPONDENCIA</a:t>
            </a:r>
          </a:p>
          <a:p>
            <a:pPr marL="0" indent="0" algn="just">
              <a:buNone/>
            </a:pPr>
            <a:r>
              <a:rPr lang="es-CO" sz="1800" dirty="0"/>
              <a:t>A</a:t>
            </a:r>
            <a:r>
              <a:rPr lang="es-CO" sz="1800" dirty="0" smtClean="0"/>
              <a:t> </a:t>
            </a:r>
            <a:r>
              <a:rPr lang="es-CO" sz="1800" dirty="0"/>
              <a:t>continuación, se muestra el comportamiento del </a:t>
            </a:r>
            <a:r>
              <a:rPr lang="es-CO" sz="1800" dirty="0" smtClean="0"/>
              <a:t>volumen </a:t>
            </a:r>
            <a:r>
              <a:rPr lang="es-CO" sz="1800" dirty="0"/>
              <a:t>de radicaciones totales </a:t>
            </a:r>
            <a:r>
              <a:rPr lang="es-CO" sz="1800" dirty="0" smtClean="0"/>
              <a:t>para </a:t>
            </a:r>
            <a:r>
              <a:rPr lang="es-CO" sz="1800" dirty="0"/>
              <a:t>los años 2016,2017,2018 y 2019 con corte </a:t>
            </a:r>
            <a:r>
              <a:rPr lang="es-CO" sz="1800" dirty="0" smtClean="0"/>
              <a:t>a 30 de </a:t>
            </a:r>
            <a:r>
              <a:rPr lang="es-CO" sz="1800" dirty="0"/>
              <a:t>abril de 2019.</a:t>
            </a:r>
          </a:p>
        </p:txBody>
      </p:sp>
      <p:graphicFrame>
        <p:nvGraphicFramePr>
          <p:cNvPr id="3" name="Gráfico 2"/>
          <p:cNvGraphicFramePr/>
          <p:nvPr>
            <p:extLst>
              <p:ext uri="{D42A27DB-BD31-4B8C-83A1-F6EECF244321}">
                <p14:modId xmlns:p14="http://schemas.microsoft.com/office/powerpoint/2010/main" val="2224476597"/>
              </p:ext>
            </p:extLst>
          </p:nvPr>
        </p:nvGraphicFramePr>
        <p:xfrm>
          <a:off x="222675" y="2100300"/>
          <a:ext cx="4176464"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4188143"/>
              </p:ext>
            </p:extLst>
          </p:nvPr>
        </p:nvGraphicFramePr>
        <p:xfrm>
          <a:off x="4572000" y="2100300"/>
          <a:ext cx="4335288"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67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4525963"/>
          </a:xfrm>
        </p:spPr>
        <p:txBody>
          <a:bodyPr>
            <a:normAutofit/>
          </a:bodyPr>
          <a:lstStyle/>
          <a:p>
            <a:pPr marL="0" indent="0" algn="ctr">
              <a:buNone/>
            </a:pPr>
            <a:r>
              <a:rPr lang="es-CO" sz="2400" b="1" dirty="0"/>
              <a:t>RADICACIÓN Y CORRESPONDENCIA</a:t>
            </a:r>
          </a:p>
        </p:txBody>
      </p:sp>
      <p:graphicFrame>
        <p:nvGraphicFramePr>
          <p:cNvPr id="3" name="Gráfico 2"/>
          <p:cNvGraphicFramePr/>
          <p:nvPr>
            <p:extLst>
              <p:ext uri="{D42A27DB-BD31-4B8C-83A1-F6EECF244321}">
                <p14:modId xmlns:p14="http://schemas.microsoft.com/office/powerpoint/2010/main" val="3086064212"/>
              </p:ext>
            </p:extLst>
          </p:nvPr>
        </p:nvGraphicFramePr>
        <p:xfrm>
          <a:off x="1979712" y="1196752"/>
          <a:ext cx="4824536"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611560" y="3973571"/>
            <a:ext cx="7920880" cy="1708160"/>
          </a:xfrm>
          <a:prstGeom prst="rect">
            <a:avLst/>
          </a:prstGeom>
        </p:spPr>
        <p:txBody>
          <a:bodyPr wrap="square">
            <a:spAutoFit/>
          </a:bodyPr>
          <a:lstStyle/>
          <a:p>
            <a:pPr algn="just"/>
            <a:r>
              <a:rPr lang="es-CO" sz="1500" dirty="0">
                <a:latin typeface="Arial" panose="020B0604020202020204" pitchFamily="34" charset="0"/>
                <a:ea typeface="Calibri" panose="020F0502020204030204" pitchFamily="34" charset="0"/>
              </a:rPr>
              <a:t>Para la vigencia 2019 teniendo en cuenta el Decreto 040 del 16 de mayo de 2019 </a:t>
            </a:r>
            <a:r>
              <a:rPr lang="es-CO" sz="1500" b="1" dirty="0">
                <a:latin typeface="Arial" panose="020B0604020202020204" pitchFamily="34" charset="0"/>
                <a:ea typeface="Calibri" panose="020F0502020204030204" pitchFamily="34" charset="0"/>
              </a:rPr>
              <a:t>¨POR EL CUAL SE ESTABLECE EL MANUAL </a:t>
            </a:r>
            <a:r>
              <a:rPr lang="es-CO" sz="1500" b="1" dirty="0" smtClean="0">
                <a:latin typeface="Arial" panose="020B0604020202020204" pitchFamily="34" charset="0"/>
                <a:ea typeface="Calibri" panose="020F0502020204030204" pitchFamily="34" charset="0"/>
              </a:rPr>
              <a:t>BÁSICO </a:t>
            </a:r>
            <a:r>
              <a:rPr lang="es-CO" sz="1500" b="1" dirty="0">
                <a:latin typeface="Arial" panose="020B0604020202020204" pitchFamily="34" charset="0"/>
                <a:ea typeface="Calibri" panose="020F0502020204030204" pitchFamily="34" charset="0"/>
              </a:rPr>
              <a:t>DE LA ADMINISTRACIÓN MUNICIPAL DE CHÍA Y SE ADOPTA LA ESTRUCTURA </a:t>
            </a:r>
            <a:r>
              <a:rPr lang="es-CO" sz="1500" b="1" dirty="0" smtClean="0">
                <a:latin typeface="Arial" panose="020B0604020202020204" pitchFamily="34" charset="0"/>
                <a:ea typeface="Calibri" panose="020F0502020204030204" pitchFamily="34" charset="0"/>
              </a:rPr>
              <a:t>ORGÁNICA </a:t>
            </a:r>
            <a:r>
              <a:rPr lang="es-CO" sz="1500" b="1" dirty="0">
                <a:latin typeface="Arial" panose="020B0604020202020204" pitchFamily="34" charset="0"/>
                <a:ea typeface="Calibri" panose="020F0502020204030204" pitchFamily="34" charset="0"/>
              </a:rPr>
              <a:t>INTERNA DE LA ADMINISTRACIÓN CENTRAL DEL MUNICIPIO DE CHÍA¨</a:t>
            </a:r>
            <a:r>
              <a:rPr lang="es-CO" sz="1500" dirty="0">
                <a:latin typeface="Arial" panose="020B0604020202020204" pitchFamily="34" charset="0"/>
                <a:ea typeface="Calibri" panose="020F0502020204030204" pitchFamily="34" charset="0"/>
              </a:rPr>
              <a:t> se realiza la entrega operativa y administrativa mediante acta firmada el 13 de </a:t>
            </a:r>
            <a:r>
              <a:rPr lang="es-CO" sz="1500" dirty="0" smtClean="0">
                <a:latin typeface="Arial" panose="020B0604020202020204" pitchFamily="34" charset="0"/>
                <a:ea typeface="Calibri" panose="020F0502020204030204" pitchFamily="34" charset="0"/>
              </a:rPr>
              <a:t>Junio </a:t>
            </a:r>
            <a:r>
              <a:rPr lang="es-CO" sz="1500" dirty="0">
                <a:latin typeface="Arial" panose="020B0604020202020204" pitchFamily="34" charset="0"/>
                <a:ea typeface="Calibri" panose="020F0502020204030204" pitchFamily="34" charset="0"/>
              </a:rPr>
              <a:t>de 2019 del área de radicación y correspondencia por parte de la Dirección de Servicios Administrativos a la Dirección Centro de Atención al </a:t>
            </a:r>
            <a:r>
              <a:rPr lang="es-CO" sz="1500" dirty="0" smtClean="0">
                <a:latin typeface="Arial" panose="020B0604020202020204" pitchFamily="34" charset="0"/>
                <a:ea typeface="Calibri" panose="020F0502020204030204" pitchFamily="34" charset="0"/>
              </a:rPr>
              <a:t>Ciudadano. </a:t>
            </a:r>
            <a:endParaRPr lang="es-CO" sz="1500" dirty="0"/>
          </a:p>
        </p:txBody>
      </p:sp>
    </p:spTree>
    <p:extLst>
      <p:ext uri="{BB962C8B-B14F-4D97-AF65-F5344CB8AC3E}">
        <p14:creationId xmlns:p14="http://schemas.microsoft.com/office/powerpoint/2010/main" val="4068569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lnSpcReduction="10000"/>
          </a:bodyPr>
          <a:lstStyle/>
          <a:p>
            <a:pPr marL="0" indent="0" algn="ctr">
              <a:buNone/>
            </a:pPr>
            <a:r>
              <a:rPr lang="es-CO" sz="2400" b="1" dirty="0" smtClean="0"/>
              <a:t>GESTIÓN DOCUMENTAL</a:t>
            </a:r>
          </a:p>
          <a:p>
            <a:pPr marL="0" indent="0" algn="just">
              <a:buNone/>
            </a:pPr>
            <a:r>
              <a:rPr lang="es-CO" sz="1600" dirty="0"/>
              <a:t>Actualmente la Administración Municipal tiene formulado y suscrito con El Archivo General de la Nación un Plan de Mejoramiento Archivístico el cual se ha cumplido de acuerdo a las fechas establecidas en el mismo y con los </a:t>
            </a:r>
            <a:r>
              <a:rPr lang="es-CO" sz="1600" dirty="0" smtClean="0"/>
              <a:t>antecedentes </a:t>
            </a:r>
            <a:r>
              <a:rPr lang="es-CO" sz="1600" dirty="0"/>
              <a:t>que se describen a continuación</a:t>
            </a:r>
            <a:r>
              <a:rPr lang="es-CO" sz="1600" dirty="0" smtClean="0"/>
              <a:t>:</a:t>
            </a:r>
          </a:p>
          <a:p>
            <a:pPr algn="just"/>
            <a:r>
              <a:rPr lang="es-CO" sz="1600" dirty="0"/>
              <a:t>El día 30 de abril de 2015, se </a:t>
            </a:r>
            <a:r>
              <a:rPr lang="es-CO" sz="1600" dirty="0" smtClean="0"/>
              <a:t>ejecutó la visita </a:t>
            </a:r>
            <a:r>
              <a:rPr lang="es-CO" sz="1600" dirty="0"/>
              <a:t>de </a:t>
            </a:r>
            <a:r>
              <a:rPr lang="es-CO" sz="1600" dirty="0" smtClean="0"/>
              <a:t>Inspección, </a:t>
            </a:r>
            <a:r>
              <a:rPr lang="es-CO" sz="1600" dirty="0"/>
              <a:t>realizada por el Grupo de Inspección y Vigilancia del Archivo General de la Nación a la Alcaldía Municipal de Chía, con el objeto de evidenciar el cumplimiento de la </a:t>
            </a:r>
            <a:r>
              <a:rPr lang="es-CO" sz="1600" dirty="0" smtClean="0"/>
              <a:t>Ley </a:t>
            </a:r>
            <a:r>
              <a:rPr lang="es-CO" sz="1600" dirty="0"/>
              <a:t>594 de 2000, Decreto 1080 de 2015 y demás normas archivísticas reglamentarias</a:t>
            </a:r>
            <a:r>
              <a:rPr lang="es-CO" sz="1600" dirty="0" smtClean="0"/>
              <a:t>.</a:t>
            </a:r>
          </a:p>
          <a:p>
            <a:pPr lvl="0" algn="just"/>
            <a:r>
              <a:rPr lang="es-CO" sz="1600" dirty="0" smtClean="0"/>
              <a:t>El </a:t>
            </a:r>
            <a:r>
              <a:rPr lang="es-CO" sz="1600" dirty="0"/>
              <a:t>día 04 de marzo de 2016, el Grupo de Inspección y Vigilancia realiza la remisión del Informe de Visita de Inspección, mediante comunicado 2-2016-00940. </a:t>
            </a:r>
            <a:endParaRPr lang="es-CO" sz="1600" dirty="0" smtClean="0"/>
          </a:p>
          <a:p>
            <a:pPr algn="just"/>
            <a:r>
              <a:rPr lang="es-CO" sz="1600" dirty="0"/>
              <a:t>El día 31 de mayo de 2016, mediante radicado AGN N° 1-2016-03015, se suscribió </a:t>
            </a:r>
            <a:r>
              <a:rPr lang="es-CO" sz="1600" dirty="0" smtClean="0"/>
              <a:t>el Plan </a:t>
            </a:r>
            <a:r>
              <a:rPr lang="es-CO" sz="1600" dirty="0"/>
              <a:t>de Mejoramiento Archivístico P.M.A, con el que la </a:t>
            </a:r>
            <a:r>
              <a:rPr lang="es-CO" sz="1600" dirty="0" smtClean="0"/>
              <a:t>Alcaldía </a:t>
            </a:r>
            <a:r>
              <a:rPr lang="es-CO" sz="1600" dirty="0"/>
              <a:t>esperaba superar los presuntos incumplimientos a la Ley General de Archivos (Ley Nº 594 de 2000) y demás normas concordantes, aprobado mediante acta del comité interno de archivo N° 001 del 18 de mayo de 2016. PMA para ser ejecutado del 15 de junio de 2016 al 31 de diciembre de 2018.</a:t>
            </a:r>
          </a:p>
          <a:p>
            <a:pPr algn="just"/>
            <a:r>
              <a:rPr lang="es-CO" sz="1600" dirty="0"/>
              <a:t>El día 10 de agosto de 2017, mediante comunicación N° 1-2017-06263, la Alcaldía Municipal de Chía envía un informe consolidado de los avances del P.M.A. en los períodos 15 de junio de 2016 al 14 de junio de 2017, y mediante comunicación N° 2-2017-08438 el día 31 de agosto de 2017 se emitió el acuse de recibo por parte del Grupo de Inspección y Vigilancia del AGN con el análisis al informe de seguimiento enviado. </a:t>
            </a:r>
          </a:p>
          <a:p>
            <a:pPr lvl="0" algn="just"/>
            <a:endParaRPr lang="es-CO" sz="1600" dirty="0"/>
          </a:p>
          <a:p>
            <a:pPr algn="just"/>
            <a:endParaRPr lang="es-CO" sz="1600" dirty="0"/>
          </a:p>
          <a:p>
            <a:pPr marL="0" indent="0" algn="just">
              <a:buNone/>
            </a:pPr>
            <a:endParaRPr lang="es-CO" sz="1600" dirty="0"/>
          </a:p>
          <a:p>
            <a:pPr marL="0" indent="0" algn="ctr">
              <a:buNone/>
            </a:pPr>
            <a:endParaRPr lang="es-CO" sz="2400" b="1" dirty="0"/>
          </a:p>
        </p:txBody>
      </p:sp>
    </p:spTree>
    <p:extLst>
      <p:ext uri="{BB962C8B-B14F-4D97-AF65-F5344CB8AC3E}">
        <p14:creationId xmlns:p14="http://schemas.microsoft.com/office/powerpoint/2010/main" val="776494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fontScale="92500" lnSpcReduction="10000"/>
          </a:bodyPr>
          <a:lstStyle/>
          <a:p>
            <a:pPr marL="0" indent="0" algn="ctr">
              <a:buNone/>
            </a:pPr>
            <a:r>
              <a:rPr lang="es-CO" sz="2400" b="1" dirty="0" smtClean="0"/>
              <a:t>GESTIÓN DOCUMENTAL</a:t>
            </a:r>
          </a:p>
          <a:p>
            <a:pPr marL="0" indent="0" algn="ctr">
              <a:buNone/>
            </a:pPr>
            <a:endParaRPr lang="es-CO" sz="2200" b="1" dirty="0" smtClean="0"/>
          </a:p>
          <a:p>
            <a:pPr algn="just"/>
            <a:r>
              <a:rPr lang="es-CO" sz="1700" dirty="0"/>
              <a:t>El día 11 de agosto de 2017, se sostuvo una reunión con la Alcaldía Municipal de Chía en las instalaciones del Archivo General de la Nación donde se analizaron los compromisos con fechas vencidas y la viabilidad de modificación de las mismas. A su vez se les indicó que con previa autorización del Comité interno de Archivo podrían ser modificadas las actividades, teniendo como fecha máxima el 31 de diciembre de 2018.</a:t>
            </a:r>
          </a:p>
          <a:p>
            <a:pPr algn="just"/>
            <a:r>
              <a:rPr lang="es-CO" sz="1700" dirty="0"/>
              <a:t>El día 23 de noviembre de 2018 se sostuvo una reunión con la Alcaldía Municipal de Chía en las instalaciones del Archivo General de la Nación, donde se analizaron cada uno de los presuntos incumplimientos y su estado de avance a la fecha. A su vez se les solicitó enviar un informe final para el mes de diciembre de 2018</a:t>
            </a:r>
            <a:r>
              <a:rPr lang="es-CO" sz="1700" dirty="0" smtClean="0"/>
              <a:t>.</a:t>
            </a:r>
          </a:p>
          <a:p>
            <a:pPr lvl="0" algn="just"/>
            <a:r>
              <a:rPr lang="es-CO" sz="1700" dirty="0"/>
              <a:t>El día 11 de enero de 2019, mediante radicado AGN N° 1-2019-00286, la Alcaldía Municipal de Chía envía el informe final de seguimiento de avances al PMA ejecutado del 15 de junio de 2016 al 31 de diciembre de 2018</a:t>
            </a:r>
            <a:r>
              <a:rPr lang="es-CO" sz="1700" dirty="0" smtClean="0"/>
              <a:t>.</a:t>
            </a:r>
          </a:p>
          <a:p>
            <a:pPr algn="just"/>
            <a:r>
              <a:rPr lang="es-CO" sz="1700" dirty="0"/>
              <a:t>El día 07 de febrero de 2019, mediante comunicación N° 2-2019-01199, el Grupo de Inspección y Vigilancia del AGN acusa recibo del informe final de seguimiento y anuncia visita virtual de vigilancia con fundamento en los artículos 2.8.8.4.1 al 2.8.8.4.6 del Decreto 1080 de 2015. Visita que se llevará a cabo en la modalidad virtual con la Alcaldía Municipal de Chía, para el día 04 de marzo de 2019, a las 09:00 am, y en atención a que el PMA venció el 31 de diciembre de 2018, visita que se realiza con el fin de tomar las acciones correctivas para el cumplimento del PMA.</a:t>
            </a:r>
          </a:p>
          <a:p>
            <a:pPr lvl="0" algn="just"/>
            <a:endParaRPr lang="es-CO" sz="1600" dirty="0"/>
          </a:p>
          <a:p>
            <a:pPr algn="just"/>
            <a:endParaRPr lang="es-CO" sz="1700" dirty="0"/>
          </a:p>
          <a:p>
            <a:pPr lvl="0" algn="just"/>
            <a:endParaRPr lang="es-CO" sz="1600" dirty="0"/>
          </a:p>
          <a:p>
            <a:pPr algn="just"/>
            <a:endParaRPr lang="es-CO" sz="1600" dirty="0"/>
          </a:p>
          <a:p>
            <a:pPr marL="0" indent="0" algn="just">
              <a:buNone/>
            </a:pPr>
            <a:endParaRPr lang="es-CO" sz="1600" dirty="0"/>
          </a:p>
          <a:p>
            <a:pPr marL="0" indent="0" algn="ctr">
              <a:buNone/>
            </a:pPr>
            <a:endParaRPr lang="es-CO" sz="2400" b="1" dirty="0"/>
          </a:p>
        </p:txBody>
      </p:sp>
    </p:spTree>
    <p:extLst>
      <p:ext uri="{BB962C8B-B14F-4D97-AF65-F5344CB8AC3E}">
        <p14:creationId xmlns:p14="http://schemas.microsoft.com/office/powerpoint/2010/main" val="354757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a:bodyPr>
          <a:lstStyle/>
          <a:p>
            <a:pPr marL="0" indent="0" algn="ctr">
              <a:buNone/>
            </a:pPr>
            <a:r>
              <a:rPr lang="es-CO" sz="2400" b="1" dirty="0" smtClean="0"/>
              <a:t>GESTIÓN DOCUMENTAL</a:t>
            </a:r>
            <a:endParaRPr lang="es-CO" sz="1600" dirty="0" smtClean="0"/>
          </a:p>
          <a:p>
            <a:pPr algn="just"/>
            <a:r>
              <a:rPr lang="es-CO" sz="1600" dirty="0" smtClean="0"/>
              <a:t>Que </a:t>
            </a:r>
            <a:r>
              <a:rPr lang="es-CO" sz="1600" dirty="0"/>
              <a:t>de acuerdo al informe generado posterior a la visita modalidad virtual, El Archivo General de la Nación de los presuntos incumplimientos da por superado lo siguiente según el Plan de Mejoramiento suscrito el 31 de mayo de 2016</a:t>
            </a:r>
            <a:r>
              <a:rPr lang="es-CO" sz="1600" dirty="0" smtClean="0"/>
              <a:t>;</a:t>
            </a:r>
            <a:endParaRPr lang="es-CO" sz="1600" dirty="0"/>
          </a:p>
          <a:p>
            <a:pPr algn="just"/>
            <a:endParaRPr lang="es-CO" sz="1600" dirty="0"/>
          </a:p>
          <a:p>
            <a:pPr marL="0" indent="0" algn="just">
              <a:buNone/>
            </a:pPr>
            <a:endParaRPr lang="es-CO" sz="1600" dirty="0"/>
          </a:p>
          <a:p>
            <a:pPr marL="0" indent="0" algn="ctr">
              <a:buNone/>
            </a:pPr>
            <a:endParaRPr lang="es-CO" sz="2400" b="1" dirty="0" smtClean="0"/>
          </a:p>
          <a:p>
            <a:pPr marL="0" indent="0" algn="ctr">
              <a:buNone/>
            </a:pPr>
            <a:endParaRPr lang="es-CO" sz="2400" b="1"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6984776" cy="1762998"/>
          </a:xfrm>
          <a:prstGeom prst="rect">
            <a:avLst/>
          </a:prstGeom>
          <a:noFill/>
          <a:ln>
            <a:noFill/>
          </a:ln>
        </p:spPr>
      </p:pic>
      <p:sp>
        <p:nvSpPr>
          <p:cNvPr id="2" name="Rectángulo 1"/>
          <p:cNvSpPr/>
          <p:nvPr/>
        </p:nvSpPr>
        <p:spPr>
          <a:xfrm>
            <a:off x="827584" y="3895854"/>
            <a:ext cx="7704856" cy="1708160"/>
          </a:xfrm>
          <a:prstGeom prst="rect">
            <a:avLst/>
          </a:prstGeom>
        </p:spPr>
        <p:txBody>
          <a:bodyPr wrap="square">
            <a:spAutoFit/>
          </a:bodyPr>
          <a:lstStyle/>
          <a:p>
            <a:pPr algn="just">
              <a:spcAft>
                <a:spcPts val="0"/>
              </a:spcAft>
            </a:pPr>
            <a:r>
              <a:rPr lang="es-CO" sz="1500" dirty="0">
                <a:latin typeface="Arial" panose="020B0604020202020204" pitchFamily="34" charset="0"/>
                <a:ea typeface="Calibri" panose="020F0502020204030204" pitchFamily="34" charset="0"/>
                <a:cs typeface="Times New Roman" panose="02020603050405020304" pitchFamily="18" charset="0"/>
              </a:rPr>
              <a:t>Que </a:t>
            </a:r>
            <a:r>
              <a:rPr lang="es-CO" sz="1500" dirty="0" smtClean="0">
                <a:latin typeface="Arial" panose="020B0604020202020204" pitchFamily="34" charset="0"/>
                <a:ea typeface="Calibri" panose="020F0502020204030204" pitchFamily="34" charset="0"/>
                <a:cs typeface="Times New Roman" panose="02020603050405020304" pitchFamily="18" charset="0"/>
              </a:rPr>
              <a:t>la </a:t>
            </a:r>
            <a:r>
              <a:rPr lang="es-CO" sz="1500" dirty="0">
                <a:latin typeface="Arial" panose="020B0604020202020204" pitchFamily="34" charset="0"/>
                <a:ea typeface="Calibri" panose="020F0502020204030204" pitchFamily="34" charset="0"/>
                <a:cs typeface="Times New Roman" panose="02020603050405020304" pitchFamily="18" charset="0"/>
              </a:rPr>
              <a:t>Dirección de Servicios Administrativos manifestó debidamente que según las actividades y compromisos suscritos en el PMA era susceptible de dar por superado más de los presuntos incumplimientos, que el AGN no acepto dichas observaciones y suscribió nuevamente un Plan de Mejoramiento que se describe a continuación según el último reporte de avance entregado a la oficina de control interno y que este remite formalmente al Archivo General de la Nación semestralmente, dando estricto cumplimiento en las actividades y fechas.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16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fontScale="55000" lnSpcReduction="20000"/>
          </a:bodyPr>
          <a:lstStyle/>
          <a:p>
            <a:pPr marL="0" indent="0" algn="ctr">
              <a:buNone/>
            </a:pPr>
            <a:r>
              <a:rPr lang="es-CO" sz="3300" b="1" dirty="0" smtClean="0"/>
              <a:t>GESTIÓN DOCUMENTAL</a:t>
            </a:r>
          </a:p>
          <a:p>
            <a:pPr marL="0" indent="0" algn="ctr">
              <a:buNone/>
            </a:pPr>
            <a:endParaRPr lang="es-CO" sz="3300" dirty="0" smtClean="0"/>
          </a:p>
          <a:p>
            <a:pPr marL="0" indent="0" algn="ctr">
              <a:buNone/>
            </a:pPr>
            <a:r>
              <a:rPr lang="es-CO" sz="2900" b="1" dirty="0"/>
              <a:t>SECTOR BUEN GOBIERNO-FORTALECIMIENTO INSTITUCIONAL</a:t>
            </a:r>
            <a:endParaRPr lang="es-CO" sz="2900" dirty="0"/>
          </a:p>
          <a:p>
            <a:pPr marL="0" indent="0" algn="just">
              <a:buNone/>
            </a:pPr>
            <a:r>
              <a:rPr lang="es-CO" dirty="0"/>
              <a:t>Meta resultado: Aumentar al 50% el índice de gobierno abierto (IGA) en Gestión Documental.</a:t>
            </a:r>
          </a:p>
          <a:p>
            <a:pPr marL="0" indent="0" algn="just">
              <a:buNone/>
            </a:pPr>
            <a:r>
              <a:rPr lang="es-CO" dirty="0"/>
              <a:t>Con el objetivo de dar cumplimiento a la Ley General de Archivos (Ley 594 de 2000) y a lo establecido en sus títulos IV y V, la Alcaldía Municipal ha adelantado actividades y procesos que enfocados a la correcta administración de sus archivos y gestión de sus documentos, enmarcados dentro del Plan de Mejoramiento Archivístico, contando a la fechas como resultado los instrumentos archivísticos elaborados y debidamente aprobados por el  Comité de Gestión y Desempeño debidamente adoptados mediante acto administrativo con su debida publicación en la página web de la Alcaldía Municipal de Chía</a:t>
            </a:r>
            <a:r>
              <a:rPr lang="es-CO" dirty="0" smtClean="0"/>
              <a:t>.</a:t>
            </a:r>
          </a:p>
          <a:p>
            <a:pPr marL="0" indent="0" algn="just">
              <a:buNone/>
            </a:pPr>
            <a:endParaRPr lang="es-CO" dirty="0"/>
          </a:p>
          <a:p>
            <a:pPr algn="just"/>
            <a:r>
              <a:rPr lang="es-CO" dirty="0"/>
              <a:t>Para el 2015 la entidad se encontraba en un 26% según el índice de gobierno abierto (IGA) </a:t>
            </a:r>
            <a:r>
              <a:rPr lang="es-CO" u="sng" dirty="0">
                <a:hlinkClick r:id="rId2"/>
              </a:rPr>
              <a:t>http://www.anticorrupcion.gov.co/Paginas/iga-municipal.aspx</a:t>
            </a:r>
            <a:endParaRPr lang="es-CO" dirty="0"/>
          </a:p>
          <a:p>
            <a:pPr algn="just"/>
            <a:r>
              <a:rPr lang="es-CO" dirty="0"/>
              <a:t>Para el cierre del año 2018 por cambio de metodología se consulta el indicador en el FURAG la Política de Gestión Documental se encuentra en un 54.9 % </a:t>
            </a:r>
            <a:r>
              <a:rPr lang="es-CO" u="sng" dirty="0" smtClean="0">
                <a:hlinkClick r:id="rId3"/>
              </a:rPr>
              <a:t>https</a:t>
            </a:r>
            <a:r>
              <a:rPr lang="es-CO" u="sng" dirty="0">
                <a:hlinkClick r:id="rId3"/>
              </a:rPr>
              <a:t>://funcionpublicagovco-my.sharepoint.com/:x:/g/personal/eva_funcionpublica_gov_co/EXq_xkPh0wdLl5_LLMQrzuMBY4Y868sef5CYNEZdd5wMcQ</a:t>
            </a:r>
            <a:endParaRPr lang="es-CO" dirty="0"/>
          </a:p>
          <a:p>
            <a:pPr algn="just"/>
            <a:endParaRPr lang="es-CO" sz="1600" dirty="0"/>
          </a:p>
          <a:p>
            <a:pPr marL="0" indent="0" algn="just">
              <a:buNone/>
            </a:pPr>
            <a:endParaRPr lang="es-CO" sz="1600" dirty="0"/>
          </a:p>
          <a:p>
            <a:pPr marL="0" indent="0" algn="ctr">
              <a:buNone/>
            </a:pPr>
            <a:endParaRPr lang="es-CO" sz="2400" b="1" dirty="0" smtClean="0"/>
          </a:p>
          <a:p>
            <a:pPr marL="0" indent="0" algn="ctr">
              <a:buNone/>
            </a:pPr>
            <a:endParaRPr lang="es-CO" sz="2400" b="1" dirty="0"/>
          </a:p>
        </p:txBody>
      </p:sp>
    </p:spTree>
    <p:extLst>
      <p:ext uri="{BB962C8B-B14F-4D97-AF65-F5344CB8AC3E}">
        <p14:creationId xmlns:p14="http://schemas.microsoft.com/office/powerpoint/2010/main" val="115616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fontScale="92500" lnSpcReduction="10000"/>
          </a:bodyPr>
          <a:lstStyle/>
          <a:p>
            <a:pPr marL="0" indent="0" algn="ctr">
              <a:buNone/>
            </a:pPr>
            <a:r>
              <a:rPr lang="es-CO" sz="1800" b="1" dirty="0" smtClean="0"/>
              <a:t>GESTIÓN DOCUMENTAL</a:t>
            </a:r>
          </a:p>
          <a:p>
            <a:pPr algn="just"/>
            <a:r>
              <a:rPr lang="es-CO" sz="1800" b="1" dirty="0" smtClean="0"/>
              <a:t>Meta </a:t>
            </a:r>
            <a:r>
              <a:rPr lang="es-CO" sz="1800" b="1" dirty="0"/>
              <a:t>206. Formular el plan de mejoramiento archivístico (PMA), durante el cuatrienio</a:t>
            </a:r>
            <a:r>
              <a:rPr lang="es-CO" sz="1800" b="1" dirty="0" smtClean="0"/>
              <a:t>. 0,8.</a:t>
            </a:r>
            <a:endParaRPr lang="es-CO" sz="1800" b="1" dirty="0"/>
          </a:p>
          <a:p>
            <a:pPr marL="0" indent="0" algn="ctr">
              <a:buNone/>
            </a:pPr>
            <a:endParaRPr lang="es-CO" sz="3300" dirty="0" smtClean="0"/>
          </a:p>
          <a:p>
            <a:pPr algn="just"/>
            <a:endParaRPr lang="es-CO" sz="1600" dirty="0"/>
          </a:p>
          <a:p>
            <a:pPr marL="0" indent="0" algn="just">
              <a:buNone/>
            </a:pPr>
            <a:endParaRPr lang="es-CO" sz="1600" dirty="0"/>
          </a:p>
          <a:p>
            <a:pPr marL="0" indent="0" algn="ctr">
              <a:buNone/>
            </a:pPr>
            <a:endParaRPr lang="es-CO" sz="1800" b="1" dirty="0" smtClean="0"/>
          </a:p>
          <a:p>
            <a:pPr marL="0" indent="0" algn="ctr">
              <a:buNone/>
            </a:pPr>
            <a:endParaRPr lang="es-CO" sz="1800" b="1" dirty="0" smtClean="0"/>
          </a:p>
          <a:p>
            <a:pPr marL="0" indent="0" algn="just">
              <a:buNone/>
            </a:pPr>
            <a:r>
              <a:rPr lang="es-CO" sz="1800" dirty="0" smtClean="0"/>
              <a:t>El plan de mejoramiento se encuentra formulado y suscrito en debida forma con el Archivo General de la Nación.</a:t>
            </a:r>
          </a:p>
          <a:p>
            <a:pPr marL="0" indent="0" algn="just">
              <a:buNone/>
            </a:pPr>
            <a:endParaRPr lang="es-CO" sz="1800" dirty="0"/>
          </a:p>
          <a:p>
            <a:pPr algn="just"/>
            <a:r>
              <a:rPr lang="es-CO" sz="1800" b="1" dirty="0" smtClean="0"/>
              <a:t>Meta </a:t>
            </a:r>
            <a:r>
              <a:rPr lang="es-CO" sz="1800" b="1" dirty="0"/>
              <a:t>207. Realizar estudio de factibilidad técnica, económica, financiera y ambiental para la construcción del archivo general municipal durante el período de gobierno</a:t>
            </a:r>
            <a:r>
              <a:rPr lang="es-CO" sz="1800" b="1" dirty="0" smtClean="0"/>
              <a:t>.</a:t>
            </a:r>
          </a:p>
          <a:p>
            <a:pPr marL="0" indent="0" algn="just">
              <a:buNone/>
            </a:pPr>
            <a:r>
              <a:rPr lang="es-CO" sz="1800" dirty="0"/>
              <a:t>Para el momento en que se construyó el plan Municipal de desarrollo y durante el cuatrenio, la administración no conto con un predio definido y asignado para la elaboración de los estudios de factibilidad técnica, económica, financiera y ambiental para la construcción del archivo general municipal, por tal motivo no fue viable realizar actividades en esta meta.</a:t>
            </a:r>
          </a:p>
          <a:p>
            <a:pPr algn="just"/>
            <a:endParaRPr lang="es-CO" sz="1800" b="1" dirty="0"/>
          </a:p>
          <a:p>
            <a:pPr marL="0" indent="0" algn="just">
              <a:buNone/>
            </a:pPr>
            <a:endParaRPr lang="es-CO" sz="1800" dirty="0"/>
          </a:p>
        </p:txBody>
      </p:sp>
      <p:pic>
        <p:nvPicPr>
          <p:cNvPr id="2" name="Imagen 1"/>
          <p:cNvPicPr>
            <a:picLocks noChangeAspect="1"/>
          </p:cNvPicPr>
          <p:nvPr/>
        </p:nvPicPr>
        <p:blipFill>
          <a:blip r:embed="rId2"/>
          <a:stretch>
            <a:fillRect/>
          </a:stretch>
        </p:blipFill>
        <p:spPr>
          <a:xfrm>
            <a:off x="1043608" y="1628800"/>
            <a:ext cx="7056784" cy="1443637"/>
          </a:xfrm>
          <a:prstGeom prst="rect">
            <a:avLst/>
          </a:prstGeom>
        </p:spPr>
      </p:pic>
    </p:spTree>
    <p:extLst>
      <p:ext uri="{BB962C8B-B14F-4D97-AF65-F5344CB8AC3E}">
        <p14:creationId xmlns:p14="http://schemas.microsoft.com/office/powerpoint/2010/main" val="808982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fontScale="85000" lnSpcReduction="20000"/>
          </a:bodyPr>
          <a:lstStyle/>
          <a:p>
            <a:pPr marL="0" indent="0" algn="ctr">
              <a:buNone/>
            </a:pPr>
            <a:r>
              <a:rPr lang="es-CO" sz="1800" b="1" dirty="0" smtClean="0"/>
              <a:t>GESTIÓN DOCUMENTAL</a:t>
            </a:r>
          </a:p>
          <a:p>
            <a:pPr marL="0" indent="0" algn="ctr">
              <a:buNone/>
            </a:pPr>
            <a:r>
              <a:rPr lang="es-CO" sz="1800" b="1" dirty="0" smtClean="0"/>
              <a:t>TABLAS DE RETENCIÓN DOCUMENTAL</a:t>
            </a:r>
          </a:p>
          <a:p>
            <a:pPr algn="just"/>
            <a:r>
              <a:rPr lang="es-MX" sz="1600" dirty="0"/>
              <a:t>1. Mediante radicado de la alcaldía municipal de Chía 20180101010530 del 16/04/2018, se remite el modelo de TRD para su respectiva convalidación. Esta comunicación fue recibida en la Gobernación de Cundinamarca y radicada con el numero 20180547192. </a:t>
            </a:r>
            <a:endParaRPr lang="es-MX" sz="1600" dirty="0" smtClean="0"/>
          </a:p>
          <a:p>
            <a:pPr algn="just"/>
            <a:r>
              <a:rPr lang="es-MX" sz="1600" dirty="0" smtClean="0"/>
              <a:t>2.Mediante </a:t>
            </a:r>
            <a:r>
              <a:rPr lang="es-MX" sz="1600" dirty="0"/>
              <a:t>radicación 20189999912155 del 25 de abril de 2018 el Consejo Departamental de Archivos comunica acuse de recibido de las TRD e informa que se encuentran en lista para el proceso de revisión técnica</a:t>
            </a:r>
            <a:r>
              <a:rPr lang="es-MX" sz="1600" dirty="0" smtClean="0"/>
              <a:t>.</a:t>
            </a:r>
          </a:p>
          <a:p>
            <a:pPr algn="just"/>
            <a:r>
              <a:rPr lang="es-MX" sz="1600" dirty="0" smtClean="0"/>
              <a:t>3</a:t>
            </a:r>
            <a:r>
              <a:rPr lang="es-MX" sz="1600" dirty="0"/>
              <a:t>. Mediante comunicación 20189999912738 del 03/05/2018 el consejo departamental de archivos, hace devolución de las TRD, acompañadas de un primer concepto técnico y lista de chequeo de documentos mínimos para evaluar las </a:t>
            </a:r>
            <a:r>
              <a:rPr lang="es-MX" sz="1600" dirty="0" smtClean="0"/>
              <a:t>TRD.</a:t>
            </a:r>
          </a:p>
          <a:p>
            <a:pPr algn="just"/>
            <a:r>
              <a:rPr lang="es-MX" sz="1600" dirty="0" smtClean="0"/>
              <a:t>4</a:t>
            </a:r>
            <a:r>
              <a:rPr lang="es-MX" sz="1600" dirty="0"/>
              <a:t>. Mediante radicado de la alcaldía Municipal de chía 20180101017932 del 13/06/2018 se solicita prorroga para la entrega de los soportes documentales requeridos</a:t>
            </a:r>
            <a:r>
              <a:rPr lang="es-MX" sz="1600" dirty="0" smtClean="0"/>
              <a:t>.</a:t>
            </a:r>
          </a:p>
          <a:p>
            <a:pPr algn="just"/>
            <a:r>
              <a:rPr lang="es-MX" sz="1600" dirty="0" smtClean="0"/>
              <a:t>5</a:t>
            </a:r>
            <a:r>
              <a:rPr lang="es-MX" sz="1600" dirty="0"/>
              <a:t>. Para el 18/07/2018 mediante radicado 20189999920839 el consejo departamental de archivos otorga plazo de 90 días para realizar ajustes a las </a:t>
            </a:r>
            <a:r>
              <a:rPr lang="es-MX" sz="1600" dirty="0" smtClean="0"/>
              <a:t>TRD.</a:t>
            </a:r>
          </a:p>
          <a:p>
            <a:pPr algn="just"/>
            <a:r>
              <a:rPr lang="es-MX" sz="1600" dirty="0" smtClean="0"/>
              <a:t>6</a:t>
            </a:r>
            <a:r>
              <a:rPr lang="es-MX" sz="1600" dirty="0"/>
              <a:t>. Para el día 18/07/2018, se remite los soportes documentales requeridos mediante radicado de la alcaldía numero 201801017221317. El 29/04/2019 mediante radicado de la alcaldía numero 20199999912493 la Gobernación remite concepto técnico informando que las TRD aun no reúnen la totalidad de los requisitos </a:t>
            </a:r>
            <a:r>
              <a:rPr lang="es-MX" sz="1600" dirty="0" smtClean="0"/>
              <a:t>técnicos.</a:t>
            </a:r>
          </a:p>
          <a:p>
            <a:pPr algn="just"/>
            <a:r>
              <a:rPr lang="es-MX" sz="1600" dirty="0" smtClean="0"/>
              <a:t>8</a:t>
            </a:r>
            <a:r>
              <a:rPr lang="es-MX" sz="1600" dirty="0"/>
              <a:t>. El 23 de octubre de 2019 mediante radicado 20199999931640 la Gobernación de Cundinamarca remite un segundo concepto técnico sobre el modelo de TRD entregado por la Alcaldía municipal de Chía</a:t>
            </a:r>
            <a:r>
              <a:rPr lang="es-MX" sz="1600" dirty="0" smtClean="0"/>
              <a:t>.</a:t>
            </a:r>
          </a:p>
          <a:p>
            <a:pPr algn="just"/>
            <a:r>
              <a:rPr lang="es-MX" sz="1600" dirty="0" smtClean="0"/>
              <a:t>9</a:t>
            </a:r>
            <a:r>
              <a:rPr lang="es-MX" sz="1600" dirty="0"/>
              <a:t>. El 19/11/2019 con radicado 20190002242414 la alcaldía Municipal informa que se están adelantando ajustes y se solicita prorroga y mesa de </a:t>
            </a:r>
            <a:r>
              <a:rPr lang="es-MX" sz="1600" dirty="0" smtClean="0"/>
              <a:t>trabajo.</a:t>
            </a:r>
          </a:p>
          <a:p>
            <a:pPr algn="just"/>
            <a:r>
              <a:rPr lang="es-MX" sz="1600" dirty="0" smtClean="0"/>
              <a:t>10</a:t>
            </a:r>
            <a:r>
              <a:rPr lang="es-MX" sz="1600" dirty="0"/>
              <a:t>. Para el día 5/12/2019 con radicado 20199999936189 la alcaldía recibe comunicación donde se concede prorroga para realizar los ajustes pertinentes al modelo de TRD, quedando como fecha limite para la entrega de los ajustes el día </a:t>
            </a:r>
            <a:r>
              <a:rPr lang="es-MX" sz="1600" dirty="0" smtClean="0"/>
              <a:t>21/01/2020.</a:t>
            </a:r>
            <a:endParaRPr lang="es-CO" sz="1600" dirty="0"/>
          </a:p>
          <a:p>
            <a:pPr marL="0" indent="0" algn="just">
              <a:buNone/>
            </a:pPr>
            <a:endParaRPr lang="es-CO" sz="1800" dirty="0"/>
          </a:p>
        </p:txBody>
      </p:sp>
    </p:spTree>
    <p:extLst>
      <p:ext uri="{BB962C8B-B14F-4D97-AF65-F5344CB8AC3E}">
        <p14:creationId xmlns:p14="http://schemas.microsoft.com/office/powerpoint/2010/main" val="211649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a:bodyPr>
          <a:lstStyle/>
          <a:p>
            <a:pPr marL="0" indent="0" algn="ctr">
              <a:buNone/>
            </a:pPr>
            <a:r>
              <a:rPr lang="es-CO" sz="1800" b="1" dirty="0" smtClean="0"/>
              <a:t>GESTIÓN DOCUMENTAL</a:t>
            </a:r>
          </a:p>
          <a:p>
            <a:pPr marL="0" indent="0" algn="ctr">
              <a:buNone/>
            </a:pPr>
            <a:r>
              <a:rPr lang="es-CO" sz="1800" b="1" dirty="0" smtClean="0"/>
              <a:t>TABLAS DE VALORACIÓN DOCUMENTAL</a:t>
            </a:r>
          </a:p>
          <a:p>
            <a:pPr algn="just">
              <a:buAutoNum type="arabicPeriod"/>
            </a:pPr>
            <a:r>
              <a:rPr lang="es-MX" sz="1600" dirty="0" smtClean="0"/>
              <a:t>Mediante </a:t>
            </a:r>
            <a:r>
              <a:rPr lang="es-MX" sz="1600" dirty="0"/>
              <a:t>comunicación numero 20190101506447 del 01/03/2019, se remite el modelo de Tablas de Valoración Documental, al Consejo Departamento de Archivos, para su respectiva convalidación</a:t>
            </a:r>
            <a:r>
              <a:rPr lang="es-MX" sz="1600" dirty="0" smtClean="0"/>
              <a:t>.</a:t>
            </a:r>
          </a:p>
          <a:p>
            <a:pPr algn="just">
              <a:buAutoNum type="arabicPeriod"/>
            </a:pPr>
            <a:r>
              <a:rPr lang="es-MX" sz="1600" dirty="0" smtClean="0"/>
              <a:t>Mediante </a:t>
            </a:r>
            <a:r>
              <a:rPr lang="es-MX" sz="1600" dirty="0"/>
              <a:t>comunicación 20199999909245 del 27/03/2019 se da por recibido por parte del consejo departamental de archivos, el modelo de TVD</a:t>
            </a:r>
            <a:r>
              <a:rPr lang="es-MX" sz="1600" dirty="0" smtClean="0"/>
              <a:t>.</a:t>
            </a:r>
          </a:p>
          <a:p>
            <a:pPr algn="just">
              <a:buAutoNum type="arabicPeriod"/>
            </a:pPr>
            <a:r>
              <a:rPr lang="es-MX" sz="1600" dirty="0" smtClean="0"/>
              <a:t>Mediante </a:t>
            </a:r>
            <a:r>
              <a:rPr lang="es-MX" sz="1600" dirty="0"/>
              <a:t>comunicaciones 20199999921679 el 22/07/2019 y 20199999931628 del 23/10/2019 se recibe concepto técnico emitido por el concejo departamental de archivos, para realizar ajustes pertinentes al modelo de </a:t>
            </a:r>
            <a:r>
              <a:rPr lang="es-MX" sz="1600" dirty="0" smtClean="0"/>
              <a:t>TVD.</a:t>
            </a:r>
          </a:p>
          <a:p>
            <a:pPr algn="just">
              <a:buAutoNum type="arabicPeriod"/>
            </a:pPr>
            <a:r>
              <a:rPr lang="es-MX" sz="1600" dirty="0" smtClean="0"/>
              <a:t>Mediante </a:t>
            </a:r>
            <a:r>
              <a:rPr lang="es-MX" sz="1600" dirty="0"/>
              <a:t>comunicación numero 20190002242414 del 19/11/2019, se solicita mesa de trabajo y prorroga al consejo departamental de archivos, para realizar los ajustes solicitados al modelo de TVD</a:t>
            </a:r>
            <a:r>
              <a:rPr lang="es-MX" sz="1600" dirty="0" smtClean="0"/>
              <a:t>.</a:t>
            </a:r>
          </a:p>
          <a:p>
            <a:pPr algn="just">
              <a:buAutoNum type="arabicPeriod"/>
            </a:pPr>
            <a:r>
              <a:rPr lang="es-MX" sz="1600" dirty="0" smtClean="0"/>
              <a:t>Mediante </a:t>
            </a:r>
            <a:r>
              <a:rPr lang="es-MX" sz="1600" dirty="0"/>
              <a:t>comunicación numero 20199999936189 del 05/12/2019, se recibe respuesta por parte del consejo departamental de archivos, donde se concede prorroga para realizar los ajustes al modelo de TVD, presentados por la Alcaldía Municipal de Chía, quedando como fecha limite para entregar los ajustes el día </a:t>
            </a:r>
            <a:r>
              <a:rPr lang="es-MX" sz="1600" dirty="0" smtClean="0"/>
              <a:t>21/01/2020.</a:t>
            </a:r>
            <a:endParaRPr lang="es-CO" sz="1800" dirty="0"/>
          </a:p>
        </p:txBody>
      </p:sp>
    </p:spTree>
    <p:extLst>
      <p:ext uri="{BB962C8B-B14F-4D97-AF65-F5344CB8AC3E}">
        <p14:creationId xmlns:p14="http://schemas.microsoft.com/office/powerpoint/2010/main" val="119099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2"/>
          <p:cNvPicPr>
            <a:picLocks noChangeAspect="1"/>
          </p:cNvPicPr>
          <p:nvPr/>
        </p:nvPicPr>
        <p:blipFill>
          <a:blip r:embed="rId2"/>
          <a:stretch>
            <a:fillRect/>
          </a:stretch>
        </p:blipFill>
        <p:spPr>
          <a:xfrm>
            <a:off x="611560" y="692696"/>
            <a:ext cx="7497218" cy="4919027"/>
          </a:xfrm>
          <a:prstGeom prst="rect">
            <a:avLst/>
          </a:prstGeom>
        </p:spPr>
      </p:pic>
      <p:sp>
        <p:nvSpPr>
          <p:cNvPr id="5" name="Flecha derecha 4"/>
          <p:cNvSpPr/>
          <p:nvPr/>
        </p:nvSpPr>
        <p:spPr>
          <a:xfrm rot="19543936">
            <a:off x="1398809" y="4242301"/>
            <a:ext cx="451237" cy="38962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12894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57200" y="764704"/>
            <a:ext cx="8229600" cy="5112568"/>
          </a:xfrm>
        </p:spPr>
        <p:txBody>
          <a:bodyPr>
            <a:normAutofit/>
          </a:bodyPr>
          <a:lstStyle/>
          <a:p>
            <a:pPr marL="0" indent="0" algn="ctr">
              <a:buNone/>
            </a:pPr>
            <a:endParaRPr lang="es-CO" sz="3300" dirty="0" smtClean="0"/>
          </a:p>
          <a:p>
            <a:pPr algn="just"/>
            <a:endParaRPr lang="es-CO" sz="1600" dirty="0"/>
          </a:p>
          <a:p>
            <a:pPr marL="0" indent="0" algn="just">
              <a:buNone/>
            </a:pPr>
            <a:endParaRPr lang="es-CO" sz="1600" dirty="0"/>
          </a:p>
          <a:p>
            <a:pPr marL="0" indent="0" algn="ctr">
              <a:buNone/>
            </a:pPr>
            <a:endParaRPr lang="es-CO" sz="1800" b="1" dirty="0" smtClean="0"/>
          </a:p>
          <a:p>
            <a:pPr algn="just"/>
            <a:endParaRPr lang="es-CO" sz="1800" b="1" dirty="0"/>
          </a:p>
          <a:p>
            <a:pPr marL="0" indent="0" algn="just">
              <a:buNone/>
            </a:pPr>
            <a:endParaRPr lang="es-CO" sz="1800" dirty="0"/>
          </a:p>
        </p:txBody>
      </p:sp>
      <p:pic>
        <p:nvPicPr>
          <p:cNvPr id="3" name="Imagen 2"/>
          <p:cNvPicPr>
            <a:picLocks noChangeAspect="1"/>
          </p:cNvPicPr>
          <p:nvPr/>
        </p:nvPicPr>
        <p:blipFill>
          <a:blip r:embed="rId2"/>
          <a:stretch>
            <a:fillRect/>
          </a:stretch>
        </p:blipFill>
        <p:spPr>
          <a:xfrm>
            <a:off x="971600" y="749162"/>
            <a:ext cx="6671468" cy="5143651"/>
          </a:xfrm>
          <a:prstGeom prst="rect">
            <a:avLst/>
          </a:prstGeom>
        </p:spPr>
      </p:pic>
    </p:spTree>
    <p:extLst>
      <p:ext uri="{BB962C8B-B14F-4D97-AF65-F5344CB8AC3E}">
        <p14:creationId xmlns:p14="http://schemas.microsoft.com/office/powerpoint/2010/main" val="505830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80728"/>
            <a:ext cx="8229600" cy="4525963"/>
          </a:xfrm>
        </p:spPr>
        <p:txBody>
          <a:bodyPr>
            <a:normAutofit/>
          </a:bodyPr>
          <a:lstStyle/>
          <a:p>
            <a:pPr marL="0" indent="0" algn="ctr">
              <a:buNone/>
            </a:pPr>
            <a:r>
              <a:rPr lang="es-CO" dirty="0" smtClean="0"/>
              <a:t>RECOMENDACIONES</a:t>
            </a:r>
          </a:p>
          <a:p>
            <a:pPr algn="just"/>
            <a:r>
              <a:rPr lang="es-CO" sz="1800" i="1" dirty="0"/>
              <a:t>Como retos se evidencia la importancia de darle continuidad a las actividades plasmadas </a:t>
            </a:r>
            <a:r>
              <a:rPr lang="es-CO" sz="1800" i="1" dirty="0" smtClean="0"/>
              <a:t>mensualmente en </a:t>
            </a:r>
            <a:r>
              <a:rPr lang="es-CO" sz="1800" i="1" dirty="0"/>
              <a:t>el plan de Mejoramiento Archivístico, así como cualquier otra que propenda por el cumplimiento de la Ley General de Archivos. </a:t>
            </a:r>
            <a:endParaRPr lang="es-CO" sz="1800" dirty="0"/>
          </a:p>
          <a:p>
            <a:pPr algn="just"/>
            <a:r>
              <a:rPr lang="es-CO" sz="1800" i="1" dirty="0"/>
              <a:t>Igualmente continuar con la inclusión de capacitaciones de Gestión documental por parte del Plan de capacitaciones de la Administración.</a:t>
            </a:r>
            <a:endParaRPr lang="es-CO" sz="1800" dirty="0"/>
          </a:p>
          <a:p>
            <a:pPr algn="just"/>
            <a:r>
              <a:rPr lang="es-CO" sz="1800" i="1" dirty="0"/>
              <a:t>Continuar con el proceso de convalidación de las Tablas de Retención Documental (TRD) y las Tablas de Valoración Documental (TVD) radicadas ante el Consejo Departamental de Archivo.</a:t>
            </a:r>
            <a:endParaRPr lang="es-CO" sz="1800" dirty="0"/>
          </a:p>
          <a:p>
            <a:pPr algn="just"/>
            <a:r>
              <a:rPr lang="es-CO" sz="1800" i="1" dirty="0"/>
              <a:t>Se recomienda para vigencias posteriores definir la ubicación para la construcción del Archivo General de la Administración. </a:t>
            </a:r>
            <a:endParaRPr lang="es-CO" sz="1800" i="1" dirty="0" smtClean="0"/>
          </a:p>
          <a:p>
            <a:pPr algn="just"/>
            <a:r>
              <a:rPr lang="es-CO" sz="1800" dirty="0" smtClean="0"/>
              <a:t>Realizar los procesos contractuales dentro del tiempo cubierto en los actuales contratos de la Dirección.</a:t>
            </a:r>
            <a:endParaRPr lang="es-CO" sz="1800" dirty="0"/>
          </a:p>
        </p:txBody>
      </p:sp>
    </p:spTree>
    <p:extLst>
      <p:ext uri="{BB962C8B-B14F-4D97-AF65-F5344CB8AC3E}">
        <p14:creationId xmlns:p14="http://schemas.microsoft.com/office/powerpoint/2010/main" val="221268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600201"/>
            <a:ext cx="8229600" cy="4133056"/>
          </a:xfrm>
        </p:spPr>
        <p:txBody>
          <a:bodyPr>
            <a:normAutofit fontScale="62500" lnSpcReduction="20000"/>
          </a:bodyPr>
          <a:lstStyle/>
          <a:p>
            <a:pPr marL="0" indent="0" algn="just">
              <a:buNone/>
            </a:pPr>
            <a:r>
              <a:rPr lang="es-CO" dirty="0"/>
              <a:t>Según el Decreto 040 del 16 de mayo de 2019 esta Dirección tiene a cargo múltiples funciones de carácter operacional y asistencial dentro de la Administración municipal tales </a:t>
            </a:r>
            <a:r>
              <a:rPr lang="es-CO" dirty="0" smtClean="0"/>
              <a:t>como</a:t>
            </a:r>
            <a:r>
              <a:rPr lang="es-CO" dirty="0"/>
              <a:t>:</a:t>
            </a:r>
          </a:p>
          <a:p>
            <a:pPr marL="0" indent="0" algn="just">
              <a:buNone/>
            </a:pPr>
            <a:r>
              <a:rPr lang="es-CO" dirty="0" smtClean="0"/>
              <a:t>Coordinar </a:t>
            </a:r>
            <a:r>
              <a:rPr lang="es-CO" dirty="0"/>
              <a:t>y </a:t>
            </a:r>
            <a:r>
              <a:rPr lang="es-CO" dirty="0" smtClean="0"/>
              <a:t>consolidar </a:t>
            </a:r>
            <a:r>
              <a:rPr lang="es-CO" dirty="0"/>
              <a:t>el plan anual de adquisiciones y suministros. </a:t>
            </a:r>
            <a:r>
              <a:rPr lang="es-CO" dirty="0" smtClean="0"/>
              <a:t>Generar </a:t>
            </a:r>
            <a:r>
              <a:rPr lang="es-CO" dirty="0"/>
              <a:t>y </a:t>
            </a:r>
            <a:r>
              <a:rPr lang="es-CO" dirty="0" smtClean="0"/>
              <a:t>administrar </a:t>
            </a:r>
            <a:r>
              <a:rPr lang="es-CO" dirty="0"/>
              <a:t>la numeración de actos administrativos (resoluciones). Controlar, administrar los procesos de adquisición de bienes y servicios, almacenado y supliendo las necesidades de las diferentes dependencias. Realizar el aseguramiento y mantenimiento de los bienes de la administración central y coordinar el comité de bajas. Administra, dirige y controla el parque automotor. Administrar los bienes muebles e inmuebles de la administración central. Coordina el </a:t>
            </a:r>
            <a:r>
              <a:rPr lang="es-CO" dirty="0" smtClean="0"/>
              <a:t>trámite </a:t>
            </a:r>
            <a:r>
              <a:rPr lang="es-CO" dirty="0"/>
              <a:t>oportuno del pago servicios públicos e impuestos. Coordinar con la Secretaria de Obras Públicas actividades de mantenimiento para el correcto funcionamiento. Administra, organiza y controla la prestación de los servicios de vigilancia y aseo de los edificios de la Alcaldía. Administrar, coordinar y supervisar el área de Gestión documental.</a:t>
            </a:r>
          </a:p>
          <a:p>
            <a:endParaRPr lang="es-CO" dirty="0"/>
          </a:p>
        </p:txBody>
      </p:sp>
      <p:sp>
        <p:nvSpPr>
          <p:cNvPr id="3" name="Marcador de contenido 1"/>
          <p:cNvSpPr txBox="1">
            <a:spLocks/>
          </p:cNvSpPr>
          <p:nvPr/>
        </p:nvSpPr>
        <p:spPr>
          <a:xfrm>
            <a:off x="490473" y="980727"/>
            <a:ext cx="8229600" cy="43204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CO" dirty="0"/>
          </a:p>
        </p:txBody>
      </p:sp>
      <p:sp>
        <p:nvSpPr>
          <p:cNvPr id="4" name="Marcador de contenido 1"/>
          <p:cNvSpPr txBox="1">
            <a:spLocks/>
          </p:cNvSpPr>
          <p:nvPr/>
        </p:nvSpPr>
        <p:spPr>
          <a:xfrm>
            <a:off x="539552" y="980727"/>
            <a:ext cx="8229600" cy="619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CO" dirty="0" smtClean="0"/>
              <a:t>DIRECCIÓN DE SERVICIOS ADMINISTRATIVOS</a:t>
            </a:r>
          </a:p>
          <a:p>
            <a:endParaRPr lang="es-CO" dirty="0"/>
          </a:p>
        </p:txBody>
      </p:sp>
    </p:spTree>
    <p:extLst>
      <p:ext uri="{BB962C8B-B14F-4D97-AF65-F5344CB8AC3E}">
        <p14:creationId xmlns:p14="http://schemas.microsoft.com/office/powerpoint/2010/main" val="863347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395536" y="692696"/>
            <a:ext cx="8229600" cy="4307895"/>
          </a:xfrm>
        </p:spPr>
        <p:txBody>
          <a:bodyPr/>
          <a:lstStyle/>
          <a:p>
            <a:pPr marL="0" indent="0" algn="ctr">
              <a:buNone/>
            </a:pPr>
            <a:r>
              <a:rPr lang="es-CO" sz="2800" dirty="0" smtClean="0"/>
              <a:t>Servicios Generales</a:t>
            </a:r>
          </a:p>
          <a:p>
            <a:pPr marL="0" indent="0" algn="just">
              <a:buNone/>
            </a:pPr>
            <a:endParaRPr lang="es-CO" sz="2000" dirty="0" smtClean="0"/>
          </a:p>
          <a:p>
            <a:pPr marL="0" indent="0" algn="just">
              <a:buNone/>
            </a:pPr>
            <a:endParaRPr lang="es-CO" sz="2000" dirty="0"/>
          </a:p>
          <a:p>
            <a:pPr marL="0" indent="0" algn="just">
              <a:buNone/>
            </a:pPr>
            <a:endParaRPr lang="es-CO" sz="2000" dirty="0" smtClean="0"/>
          </a:p>
          <a:p>
            <a:pPr marL="0" indent="0" algn="just">
              <a:buNone/>
            </a:pPr>
            <a:endParaRPr lang="es-CO" sz="2000" dirty="0"/>
          </a:p>
          <a:p>
            <a:pPr marL="0" indent="0" algn="just">
              <a:buNone/>
            </a:pPr>
            <a:endParaRPr lang="es-CO" sz="2000" dirty="0" smtClean="0"/>
          </a:p>
          <a:p>
            <a:pPr marL="0" indent="0" algn="just">
              <a:buNone/>
            </a:pPr>
            <a:endParaRPr lang="es-CO" sz="2000" dirty="0"/>
          </a:p>
          <a:p>
            <a:pPr marL="0" indent="0" algn="just">
              <a:buNone/>
            </a:pPr>
            <a:endParaRPr lang="es-CO" sz="2000" dirty="0" smtClean="0"/>
          </a:p>
          <a:p>
            <a:pPr marL="0" indent="0" algn="just">
              <a:buNone/>
            </a:pPr>
            <a:endParaRPr lang="es-CO" sz="2000" dirty="0"/>
          </a:p>
          <a:p>
            <a:pPr marL="0" indent="0" algn="just">
              <a:buNone/>
            </a:pPr>
            <a:endParaRPr lang="es-CO" sz="2000" dirty="0"/>
          </a:p>
        </p:txBody>
      </p:sp>
      <p:pic>
        <p:nvPicPr>
          <p:cNvPr id="6" name="Imagen 5"/>
          <p:cNvPicPr>
            <a:picLocks noChangeAspect="1"/>
          </p:cNvPicPr>
          <p:nvPr/>
        </p:nvPicPr>
        <p:blipFill>
          <a:blip r:embed="rId2"/>
          <a:stretch>
            <a:fillRect/>
          </a:stretch>
        </p:blipFill>
        <p:spPr>
          <a:xfrm>
            <a:off x="1623614" y="2248347"/>
            <a:ext cx="5688632" cy="1479044"/>
          </a:xfrm>
          <a:prstGeom prst="rect">
            <a:avLst/>
          </a:prstGeom>
        </p:spPr>
      </p:pic>
      <p:sp>
        <p:nvSpPr>
          <p:cNvPr id="7" name="CuadroTexto 6"/>
          <p:cNvSpPr txBox="1"/>
          <p:nvPr/>
        </p:nvSpPr>
        <p:spPr>
          <a:xfrm>
            <a:off x="981944" y="1064723"/>
            <a:ext cx="7056784" cy="877163"/>
          </a:xfrm>
          <a:prstGeom prst="rect">
            <a:avLst/>
          </a:prstGeom>
          <a:noFill/>
        </p:spPr>
        <p:txBody>
          <a:bodyPr wrap="square" rtlCol="0">
            <a:spAutoFit/>
          </a:bodyPr>
          <a:lstStyle/>
          <a:p>
            <a:pPr algn="just"/>
            <a:r>
              <a:rPr lang="es-CO" sz="1700" dirty="0" smtClean="0"/>
              <a:t>Debido al número </a:t>
            </a:r>
            <a:r>
              <a:rPr lang="es-CO" sz="1700" dirty="0"/>
              <a:t>de sedes físicas </a:t>
            </a:r>
            <a:r>
              <a:rPr lang="es-CO" sz="1700" dirty="0" smtClean="0"/>
              <a:t>de la Administración Municipal y </a:t>
            </a:r>
            <a:r>
              <a:rPr lang="es-CO" sz="1700" dirty="0"/>
              <a:t>el número de </a:t>
            </a:r>
            <a:r>
              <a:rPr lang="es-CO" sz="1700" dirty="0" smtClean="0"/>
              <a:t>funcionarios, se </a:t>
            </a:r>
            <a:r>
              <a:rPr lang="es-CO" sz="1700" dirty="0"/>
              <a:t>ha generado la contratación de personal de apoyo en el área de servicios generales para las vigencias 2016, 2017, 2018 y </a:t>
            </a:r>
            <a:r>
              <a:rPr lang="es-CO" sz="1700" dirty="0" smtClean="0"/>
              <a:t>2019.</a:t>
            </a:r>
            <a:endParaRPr lang="es-CO" sz="1700" dirty="0"/>
          </a:p>
        </p:txBody>
      </p:sp>
      <p:sp>
        <p:nvSpPr>
          <p:cNvPr id="8" name="CuadroTexto 7"/>
          <p:cNvSpPr txBox="1"/>
          <p:nvPr/>
        </p:nvSpPr>
        <p:spPr>
          <a:xfrm>
            <a:off x="975928" y="3902326"/>
            <a:ext cx="7056784" cy="877163"/>
          </a:xfrm>
          <a:prstGeom prst="rect">
            <a:avLst/>
          </a:prstGeom>
          <a:noFill/>
        </p:spPr>
        <p:txBody>
          <a:bodyPr wrap="square" rtlCol="0">
            <a:spAutoFit/>
          </a:bodyPr>
          <a:lstStyle/>
          <a:p>
            <a:pPr algn="just"/>
            <a:r>
              <a:rPr lang="es-CO" sz="1700" dirty="0" smtClean="0"/>
              <a:t>Actualmente el contrato de Servicios generales y mantenimiento </a:t>
            </a:r>
            <a:r>
              <a:rPr lang="es-CO" sz="1700" dirty="0"/>
              <a:t>No 2019-CT-469 </a:t>
            </a:r>
            <a:r>
              <a:rPr lang="es-CO" sz="1700" dirty="0" smtClean="0"/>
              <a:t>se ejecuta conjuntamente con la Secretaria de Educación y no ha sido adicionado, ni prorrogado con una ejecución presupuestal del 73%.</a:t>
            </a:r>
            <a:endParaRPr lang="es-CO" sz="1700" dirty="0"/>
          </a:p>
        </p:txBody>
      </p:sp>
      <p:pic>
        <p:nvPicPr>
          <p:cNvPr id="3" name="Imagen 2"/>
          <p:cNvPicPr>
            <a:picLocks noChangeAspect="1"/>
          </p:cNvPicPr>
          <p:nvPr/>
        </p:nvPicPr>
        <p:blipFill>
          <a:blip r:embed="rId3"/>
          <a:stretch>
            <a:fillRect/>
          </a:stretch>
        </p:blipFill>
        <p:spPr>
          <a:xfrm>
            <a:off x="1259632" y="4765753"/>
            <a:ext cx="6343650" cy="771525"/>
          </a:xfrm>
          <a:prstGeom prst="rect">
            <a:avLst/>
          </a:prstGeom>
        </p:spPr>
      </p:pic>
    </p:spTree>
    <p:extLst>
      <p:ext uri="{BB962C8B-B14F-4D97-AF65-F5344CB8AC3E}">
        <p14:creationId xmlns:p14="http://schemas.microsoft.com/office/powerpoint/2010/main" val="182974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395536" y="692696"/>
            <a:ext cx="8229600" cy="4307895"/>
          </a:xfrm>
        </p:spPr>
        <p:txBody>
          <a:bodyPr/>
          <a:lstStyle/>
          <a:p>
            <a:pPr marL="0" indent="0" algn="ctr">
              <a:buNone/>
            </a:pPr>
            <a:r>
              <a:rPr lang="es-CO" sz="2800" dirty="0" smtClean="0"/>
              <a:t>Vigilancia</a:t>
            </a:r>
          </a:p>
          <a:p>
            <a:pPr marL="0" indent="0" algn="just">
              <a:buNone/>
            </a:pPr>
            <a:endParaRPr lang="es-CO" sz="2000" dirty="0" smtClean="0"/>
          </a:p>
          <a:p>
            <a:pPr marL="0" indent="0" algn="just">
              <a:buNone/>
            </a:pPr>
            <a:endParaRPr lang="es-CO" sz="2000" dirty="0"/>
          </a:p>
          <a:p>
            <a:pPr marL="0" indent="0" algn="just">
              <a:buNone/>
            </a:pPr>
            <a:endParaRPr lang="es-CO" sz="2000" dirty="0" smtClean="0"/>
          </a:p>
          <a:p>
            <a:pPr marL="0" indent="0" algn="ctr">
              <a:buNone/>
            </a:pPr>
            <a:endParaRPr lang="es-CO" sz="2800" dirty="0" smtClean="0"/>
          </a:p>
          <a:p>
            <a:pPr marL="0" indent="0" algn="ctr">
              <a:buNone/>
            </a:pPr>
            <a:r>
              <a:rPr lang="es-CO" sz="2800" dirty="0" smtClean="0"/>
              <a:t>Vigilancia Privada</a:t>
            </a:r>
            <a:endParaRPr lang="es-CO" sz="2800" dirty="0"/>
          </a:p>
          <a:p>
            <a:pPr marL="0" indent="0" algn="just">
              <a:buNone/>
            </a:pPr>
            <a:endParaRPr lang="es-CO" sz="2000" dirty="0"/>
          </a:p>
          <a:p>
            <a:pPr marL="0" indent="0" algn="just">
              <a:buNone/>
            </a:pPr>
            <a:endParaRPr lang="es-CO" sz="2000" dirty="0" smtClean="0"/>
          </a:p>
          <a:p>
            <a:pPr marL="0" indent="0" algn="just">
              <a:buNone/>
            </a:pPr>
            <a:endParaRPr lang="es-CO" sz="2000" dirty="0"/>
          </a:p>
          <a:p>
            <a:pPr marL="0" indent="0" algn="just">
              <a:buNone/>
            </a:pPr>
            <a:endParaRPr lang="es-CO" sz="2000" dirty="0"/>
          </a:p>
        </p:txBody>
      </p:sp>
      <p:sp>
        <p:nvSpPr>
          <p:cNvPr id="7" name="CuadroTexto 6"/>
          <p:cNvSpPr txBox="1"/>
          <p:nvPr/>
        </p:nvSpPr>
        <p:spPr>
          <a:xfrm>
            <a:off x="985610" y="1102107"/>
            <a:ext cx="7056784" cy="1754326"/>
          </a:xfrm>
          <a:prstGeom prst="rect">
            <a:avLst/>
          </a:prstGeom>
          <a:noFill/>
        </p:spPr>
        <p:txBody>
          <a:bodyPr wrap="square" rtlCol="0">
            <a:spAutoFit/>
          </a:bodyPr>
          <a:lstStyle/>
          <a:p>
            <a:pPr algn="just"/>
            <a:r>
              <a:rPr lang="es-CO" dirty="0"/>
              <a:t>A la fecha se cuenta con treinta y </a:t>
            </a:r>
            <a:r>
              <a:rPr lang="es-CO" dirty="0" smtClean="0"/>
              <a:t>un </a:t>
            </a:r>
            <a:r>
              <a:rPr lang="es-CO" dirty="0"/>
              <a:t>servidores públicos con funciones de </a:t>
            </a:r>
            <a:r>
              <a:rPr lang="es-CO" dirty="0" smtClean="0"/>
              <a:t>celador </a:t>
            </a:r>
            <a:r>
              <a:rPr lang="es-CO" dirty="0"/>
              <a:t>que prestan su servicio de </a:t>
            </a:r>
            <a:r>
              <a:rPr lang="es-CO" dirty="0" smtClean="0"/>
              <a:t>vigilancia de acuerdo a la programación establecida en veintidós (22) </a:t>
            </a:r>
            <a:r>
              <a:rPr lang="es-CO" dirty="0"/>
              <a:t>diferentes sedes oficiales o colegios de la administración en el municipio de </a:t>
            </a:r>
            <a:r>
              <a:rPr lang="es-CO" dirty="0" smtClean="0"/>
              <a:t>Chía, pero debido al número de puntos que requieren estar vigilados, la administración cuenta con vigilancia privada.</a:t>
            </a:r>
            <a:endParaRPr lang="es-CO" sz="1700" dirty="0"/>
          </a:p>
        </p:txBody>
      </p:sp>
      <p:sp>
        <p:nvSpPr>
          <p:cNvPr id="8" name="CuadroTexto 7"/>
          <p:cNvSpPr txBox="1"/>
          <p:nvPr/>
        </p:nvSpPr>
        <p:spPr>
          <a:xfrm>
            <a:off x="975928" y="3455134"/>
            <a:ext cx="7056784" cy="877163"/>
          </a:xfrm>
          <a:prstGeom prst="rect">
            <a:avLst/>
          </a:prstGeom>
          <a:noFill/>
        </p:spPr>
        <p:txBody>
          <a:bodyPr wrap="square" rtlCol="0">
            <a:spAutoFit/>
          </a:bodyPr>
          <a:lstStyle/>
          <a:p>
            <a:pPr algn="just"/>
            <a:r>
              <a:rPr lang="es-CO" sz="1700" dirty="0" smtClean="0"/>
              <a:t>Actualmente el contrato de </a:t>
            </a:r>
            <a:r>
              <a:rPr lang="es-CO" sz="1700" dirty="0"/>
              <a:t>v</a:t>
            </a:r>
            <a:r>
              <a:rPr lang="es-CO" sz="1700" dirty="0" smtClean="0"/>
              <a:t>igilancia privada </a:t>
            </a:r>
            <a:r>
              <a:rPr lang="es-CO" sz="1700" dirty="0"/>
              <a:t>No CT-388-2019 </a:t>
            </a:r>
            <a:r>
              <a:rPr lang="es-CO" sz="1700" dirty="0" smtClean="0"/>
              <a:t>se ejecuta conjuntamente con la Secretaria de Educación, con una ejecución presupuestal del 77 %</a:t>
            </a:r>
            <a:endParaRPr lang="es-CO" sz="1700" dirty="0"/>
          </a:p>
        </p:txBody>
      </p:sp>
      <p:pic>
        <p:nvPicPr>
          <p:cNvPr id="3" name="Imagen 2"/>
          <p:cNvPicPr>
            <a:picLocks noChangeAspect="1"/>
          </p:cNvPicPr>
          <p:nvPr/>
        </p:nvPicPr>
        <p:blipFill>
          <a:blip r:embed="rId2"/>
          <a:stretch>
            <a:fillRect/>
          </a:stretch>
        </p:blipFill>
        <p:spPr>
          <a:xfrm>
            <a:off x="1224055" y="4368450"/>
            <a:ext cx="6560529" cy="1004766"/>
          </a:xfrm>
          <a:prstGeom prst="rect">
            <a:avLst/>
          </a:prstGeom>
        </p:spPr>
      </p:pic>
    </p:spTree>
    <p:extLst>
      <p:ext uri="{BB962C8B-B14F-4D97-AF65-F5344CB8AC3E}">
        <p14:creationId xmlns:p14="http://schemas.microsoft.com/office/powerpoint/2010/main" val="330617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1124744"/>
            <a:ext cx="8229600" cy="4525963"/>
          </a:xfrm>
        </p:spPr>
        <p:txBody>
          <a:bodyPr>
            <a:normAutofit fontScale="55000" lnSpcReduction="20000"/>
          </a:bodyPr>
          <a:lstStyle/>
          <a:p>
            <a:pPr marL="0" indent="0" algn="ctr">
              <a:buNone/>
            </a:pPr>
            <a:r>
              <a:rPr lang="es-CO" sz="4400" dirty="0" smtClean="0"/>
              <a:t>ASOCENTRO Y FEDEMUNICIPIOS</a:t>
            </a:r>
          </a:p>
          <a:p>
            <a:pPr marL="0" indent="0" algn="ctr">
              <a:buNone/>
            </a:pPr>
            <a:endParaRPr lang="es-CO" sz="4400" dirty="0" smtClean="0"/>
          </a:p>
          <a:p>
            <a:pPr marL="0" indent="0">
              <a:buNone/>
            </a:pPr>
            <a:r>
              <a:rPr lang="es-CO" dirty="0"/>
              <a:t>Actualmente esta Dirección tiene a cargo </a:t>
            </a:r>
            <a:r>
              <a:rPr lang="es-CO" dirty="0" smtClean="0"/>
              <a:t>tramitar </a:t>
            </a:r>
            <a:r>
              <a:rPr lang="es-CO" dirty="0"/>
              <a:t>los pagos mensuales </a:t>
            </a:r>
            <a:r>
              <a:rPr lang="es-CO" dirty="0" smtClean="0"/>
              <a:t>de: </a:t>
            </a:r>
            <a:endParaRPr lang="es-CO" dirty="0"/>
          </a:p>
          <a:p>
            <a:pPr marL="0" indent="0">
              <a:buNone/>
            </a:pPr>
            <a:r>
              <a:rPr lang="es-CO" dirty="0"/>
              <a:t> </a:t>
            </a:r>
          </a:p>
          <a:p>
            <a:pPr algn="just"/>
            <a:r>
              <a:rPr lang="es-CO" u="sng" dirty="0"/>
              <a:t>ASOCENTRO</a:t>
            </a:r>
            <a:r>
              <a:rPr lang="es-CO" dirty="0"/>
              <a:t> que mediante Acuerdo No 2 del 25 de enero de 2013, la Asamblea General de socios de Asocentro autorizó el ingreso del </a:t>
            </a:r>
            <a:r>
              <a:rPr lang="es-CO" dirty="0" smtClean="0"/>
              <a:t>Municipio </a:t>
            </a:r>
            <a:r>
              <a:rPr lang="es-CO" dirty="0"/>
              <a:t>de Chía como socio a la Asociación de Municipios de Sabana Centro (ASOCENTRO) por lo cual mensualmente la Alcaldía de Chía aporta a dicha Asociación el valor de ($99.373.920) noventa y nueve millones trescientos setenta y tres mil novecientos veinte pesos </a:t>
            </a:r>
            <a:r>
              <a:rPr lang="es-CO" dirty="0" smtClean="0"/>
              <a:t>M/te, </a:t>
            </a:r>
            <a:r>
              <a:rPr lang="es-CO" dirty="0"/>
              <a:t>soportados mediante factura expedida por dicha Asociación.</a:t>
            </a:r>
          </a:p>
          <a:p>
            <a:pPr marL="0" indent="0" algn="just">
              <a:buNone/>
            </a:pPr>
            <a:r>
              <a:rPr lang="es-CO" dirty="0"/>
              <a:t> </a:t>
            </a:r>
          </a:p>
          <a:p>
            <a:pPr algn="just"/>
            <a:r>
              <a:rPr lang="es-CO" u="sng" dirty="0"/>
              <a:t>FEDEMUNICIPIOS </a:t>
            </a:r>
            <a:r>
              <a:rPr lang="es-CO" dirty="0"/>
              <a:t>que mediante Acuerdo No 004 de marzo de 1993, </a:t>
            </a:r>
            <a:r>
              <a:rPr lang="es-CO" dirty="0" smtClean="0"/>
              <a:t>cláusula </a:t>
            </a:r>
            <a:r>
              <a:rPr lang="es-CO" dirty="0"/>
              <a:t>1ra el </a:t>
            </a:r>
            <a:r>
              <a:rPr lang="es-CO" dirty="0" smtClean="0"/>
              <a:t>Municipio </a:t>
            </a:r>
            <a:r>
              <a:rPr lang="es-CO" dirty="0"/>
              <a:t>de Chía se afilia como miembro de la Federación Colombiana de Municipios y que según contrato de afiliación No 040 de 1993 estipula </a:t>
            </a:r>
            <a:r>
              <a:rPr lang="es-CO" dirty="0" smtClean="0"/>
              <a:t>pagar </a:t>
            </a:r>
            <a:r>
              <a:rPr lang="es-CO" dirty="0"/>
              <a:t>las cuotas </a:t>
            </a:r>
            <a:r>
              <a:rPr lang="es-CO" dirty="0" smtClean="0"/>
              <a:t>anuales, </a:t>
            </a:r>
            <a:r>
              <a:rPr lang="es-CO" dirty="0"/>
              <a:t>que para la vigencia </a:t>
            </a:r>
            <a:r>
              <a:rPr lang="es-CO" dirty="0" smtClean="0"/>
              <a:t>2019, mediante </a:t>
            </a:r>
            <a:r>
              <a:rPr lang="es-CO" dirty="0"/>
              <a:t>factura No OT9854 del 6 de febrero de 2019 se canceló un valor de ($55.858.803) cincuenta y cinco millones ochocientos cincuenta y ocho mil ochocientos tres pesos M/te.</a:t>
            </a:r>
          </a:p>
          <a:p>
            <a:pPr marL="0" indent="0" algn="ctr">
              <a:buNone/>
            </a:pPr>
            <a:endParaRPr lang="es-CO" sz="2800" dirty="0"/>
          </a:p>
        </p:txBody>
      </p:sp>
    </p:spTree>
    <p:extLst>
      <p:ext uri="{BB962C8B-B14F-4D97-AF65-F5344CB8AC3E}">
        <p14:creationId xmlns:p14="http://schemas.microsoft.com/office/powerpoint/2010/main" val="7845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1124744"/>
            <a:ext cx="8229600" cy="4525963"/>
          </a:xfrm>
        </p:spPr>
        <p:txBody>
          <a:bodyPr>
            <a:normAutofit/>
          </a:bodyPr>
          <a:lstStyle/>
          <a:p>
            <a:pPr marL="0" indent="0" algn="ctr">
              <a:buNone/>
            </a:pPr>
            <a:r>
              <a:rPr lang="es-CO" sz="2400" dirty="0" smtClean="0"/>
              <a:t>PARQUE AUTOMOTOR</a:t>
            </a:r>
          </a:p>
          <a:p>
            <a:pPr marL="0" indent="0" algn="just">
              <a:buNone/>
            </a:pPr>
            <a:r>
              <a:rPr lang="es-CO" sz="1800" dirty="0"/>
              <a:t>La </a:t>
            </a:r>
            <a:r>
              <a:rPr lang="es-CO" sz="1800" dirty="0" smtClean="0"/>
              <a:t>Dirección </a:t>
            </a:r>
            <a:r>
              <a:rPr lang="es-CO" sz="1800" dirty="0"/>
              <a:t>de S</a:t>
            </a:r>
            <a:r>
              <a:rPr lang="es-CO" sz="1800" dirty="0" smtClean="0"/>
              <a:t>ervicios Administrativos </a:t>
            </a:r>
            <a:r>
              <a:rPr lang="es-CO" sz="1800" dirty="0"/>
              <a:t>dirige, administra y controla el parque automotor al servicio de las dependencias del sector central </a:t>
            </a:r>
            <a:r>
              <a:rPr lang="es-CO" sz="1800" dirty="0" smtClean="0"/>
              <a:t>del municipio; actualmente la Dirección tiene a cargo el siguiente parque automotor:</a:t>
            </a:r>
            <a:endParaRPr lang="es-CO" sz="1800" dirty="0"/>
          </a:p>
          <a:p>
            <a:pPr marL="0" indent="0" algn="ctr">
              <a:buNone/>
            </a:pPr>
            <a:endParaRPr lang="es-CO" sz="1800" dirty="0" smtClean="0"/>
          </a:p>
          <a:p>
            <a:pPr marL="0" indent="0" algn="ctr">
              <a:buNone/>
            </a:pPr>
            <a:endParaRPr lang="es-CO" sz="1800" dirty="0"/>
          </a:p>
        </p:txBody>
      </p:sp>
      <p:pic>
        <p:nvPicPr>
          <p:cNvPr id="2" name="Imagen 1"/>
          <p:cNvPicPr>
            <a:picLocks noChangeAspect="1"/>
          </p:cNvPicPr>
          <p:nvPr/>
        </p:nvPicPr>
        <p:blipFill>
          <a:blip r:embed="rId2"/>
          <a:stretch>
            <a:fillRect/>
          </a:stretch>
        </p:blipFill>
        <p:spPr>
          <a:xfrm>
            <a:off x="1276350" y="2633662"/>
            <a:ext cx="6591300" cy="1590675"/>
          </a:xfrm>
          <a:prstGeom prst="rect">
            <a:avLst/>
          </a:prstGeom>
        </p:spPr>
      </p:pic>
      <p:pic>
        <p:nvPicPr>
          <p:cNvPr id="5" name="Imagen 4"/>
          <p:cNvPicPr>
            <a:picLocks noChangeAspect="1"/>
          </p:cNvPicPr>
          <p:nvPr/>
        </p:nvPicPr>
        <p:blipFill>
          <a:blip r:embed="rId3"/>
          <a:stretch>
            <a:fillRect/>
          </a:stretch>
        </p:blipFill>
        <p:spPr>
          <a:xfrm>
            <a:off x="1276350" y="4489082"/>
            <a:ext cx="6591300" cy="1100158"/>
          </a:xfrm>
          <a:prstGeom prst="rect">
            <a:avLst/>
          </a:prstGeom>
        </p:spPr>
      </p:pic>
    </p:spTree>
    <p:extLst>
      <p:ext uri="{BB962C8B-B14F-4D97-AF65-F5344CB8AC3E}">
        <p14:creationId xmlns:p14="http://schemas.microsoft.com/office/powerpoint/2010/main" val="164108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1124744"/>
            <a:ext cx="8229600" cy="4525963"/>
          </a:xfrm>
        </p:spPr>
        <p:txBody>
          <a:bodyPr>
            <a:normAutofit/>
          </a:bodyPr>
          <a:lstStyle/>
          <a:p>
            <a:pPr marL="0" indent="0" algn="ctr">
              <a:buNone/>
            </a:pPr>
            <a:r>
              <a:rPr lang="es-CO" sz="2400" dirty="0" smtClean="0"/>
              <a:t>COMBUSTIBLE</a:t>
            </a:r>
          </a:p>
          <a:p>
            <a:pPr marL="0" indent="0" algn="ctr">
              <a:buNone/>
            </a:pPr>
            <a:endParaRPr lang="es-CO" sz="2400" dirty="0" smtClean="0"/>
          </a:p>
          <a:p>
            <a:pPr marL="0" indent="0" algn="just">
              <a:buNone/>
            </a:pPr>
            <a:r>
              <a:rPr lang="es-CO" sz="1800" dirty="0"/>
              <a:t>La </a:t>
            </a:r>
            <a:r>
              <a:rPr lang="es-CO" sz="1800" dirty="0" smtClean="0"/>
              <a:t>Dirección </a:t>
            </a:r>
            <a:r>
              <a:rPr lang="es-CO" sz="1800" dirty="0"/>
              <a:t>de </a:t>
            </a:r>
            <a:r>
              <a:rPr lang="es-CO" sz="1800" dirty="0" smtClean="0"/>
              <a:t>Servicios Administrativos tiene a cargo el proceso y la supervisión del abastecimiento de combustible para los automotores de la administración central.</a:t>
            </a:r>
          </a:p>
          <a:p>
            <a:pPr marL="0" indent="0" algn="just">
              <a:buNone/>
            </a:pPr>
            <a:endParaRPr lang="es-CO" sz="1800" dirty="0"/>
          </a:p>
          <a:p>
            <a:pPr marL="0" indent="0" algn="just">
              <a:buNone/>
            </a:pPr>
            <a:r>
              <a:rPr lang="es-CO" sz="1800" dirty="0" smtClean="0"/>
              <a:t>Actualmente cuenta con el contrato No 2019-CT-348 cuyo objeto es “</a:t>
            </a:r>
            <a:r>
              <a:rPr lang="es-ES" sz="1800" dirty="0"/>
              <a:t>ADQUISICIÓN DE COMBUSTIBLE CON DESTINO A LOS VEHICULOS Y MOTOCICLETAS ADMINISTRATIVOS Y OPERATIVOS DE PROPIEDAD DEL MUNICIPIO DE </a:t>
            </a:r>
            <a:r>
              <a:rPr lang="es-ES" sz="1800" dirty="0" smtClean="0"/>
              <a:t>CHIA”</a:t>
            </a:r>
            <a:r>
              <a:rPr lang="es-CO" sz="1800" dirty="0" smtClean="0"/>
              <a:t>el cual se encuentra en una ejecución presupuestal del 52,74 %.</a:t>
            </a:r>
          </a:p>
          <a:p>
            <a:pPr marL="0" indent="0" algn="just">
              <a:buNone/>
            </a:pPr>
            <a:endParaRPr lang="es-CO" sz="1800" dirty="0" smtClean="0"/>
          </a:p>
          <a:p>
            <a:pPr marL="0" indent="0" algn="just">
              <a:buNone/>
            </a:pPr>
            <a:endParaRPr lang="es-CO" sz="1800" dirty="0"/>
          </a:p>
          <a:p>
            <a:pPr marL="0" indent="0" algn="ctr">
              <a:buNone/>
            </a:pPr>
            <a:endParaRPr lang="es-CO" sz="1800" dirty="0" smtClean="0"/>
          </a:p>
          <a:p>
            <a:pPr marL="0" indent="0" algn="ctr">
              <a:buNone/>
            </a:pPr>
            <a:endParaRPr lang="es-CO" sz="1800" dirty="0"/>
          </a:p>
        </p:txBody>
      </p:sp>
      <p:pic>
        <p:nvPicPr>
          <p:cNvPr id="3" name="Imagen 2"/>
          <p:cNvPicPr>
            <a:picLocks noChangeAspect="1"/>
          </p:cNvPicPr>
          <p:nvPr/>
        </p:nvPicPr>
        <p:blipFill>
          <a:blip r:embed="rId2"/>
          <a:stretch>
            <a:fillRect/>
          </a:stretch>
        </p:blipFill>
        <p:spPr>
          <a:xfrm>
            <a:off x="707918" y="4437112"/>
            <a:ext cx="7748851" cy="842764"/>
          </a:xfrm>
          <a:prstGeom prst="rect">
            <a:avLst/>
          </a:prstGeom>
        </p:spPr>
      </p:pic>
    </p:spTree>
    <p:extLst>
      <p:ext uri="{BB962C8B-B14F-4D97-AF65-F5344CB8AC3E}">
        <p14:creationId xmlns:p14="http://schemas.microsoft.com/office/powerpoint/2010/main" val="276185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67544" y="1124744"/>
            <a:ext cx="8229600" cy="4525963"/>
          </a:xfrm>
        </p:spPr>
        <p:txBody>
          <a:bodyPr>
            <a:normAutofit/>
          </a:bodyPr>
          <a:lstStyle/>
          <a:p>
            <a:pPr marL="0" indent="0" algn="ctr">
              <a:buNone/>
            </a:pPr>
            <a:r>
              <a:rPr lang="es-CO" sz="2400" dirty="0" smtClean="0"/>
              <a:t>MANTENIMIENTO</a:t>
            </a:r>
          </a:p>
          <a:p>
            <a:pPr marL="0" indent="0" algn="just">
              <a:buNone/>
            </a:pPr>
            <a:r>
              <a:rPr lang="es-CO" sz="1800" dirty="0"/>
              <a:t>La </a:t>
            </a:r>
            <a:r>
              <a:rPr lang="es-CO" sz="1800" dirty="0" smtClean="0"/>
              <a:t>Dirección </a:t>
            </a:r>
            <a:r>
              <a:rPr lang="es-CO" sz="1800" dirty="0"/>
              <a:t>de </a:t>
            </a:r>
            <a:r>
              <a:rPr lang="es-CO" sz="1800" dirty="0" smtClean="0"/>
              <a:t>Servicios Administrativos tiene a cargo el proceso y la supervisión del mantenimiento preventivo y correctivo de los automotores de la administración central.</a:t>
            </a:r>
            <a:endParaRPr lang="es-CO" sz="1800" dirty="0"/>
          </a:p>
          <a:p>
            <a:pPr marL="0" indent="0" algn="just">
              <a:buNone/>
            </a:pPr>
            <a:r>
              <a:rPr lang="es-CO" sz="1800" dirty="0" smtClean="0"/>
              <a:t>Actualmente cuenta con el contrato No 2019-CT-422 cuyo objeto es ¨</a:t>
            </a:r>
            <a:r>
              <a:rPr lang="es-MX" sz="1800" dirty="0" smtClean="0"/>
              <a:t>Mantenimiento </a:t>
            </a:r>
            <a:r>
              <a:rPr lang="es-MX" sz="1800" dirty="0"/>
              <a:t>preventivo correctivo para buses, busetas, camionetas y motocicletas de la Alcaldía </a:t>
            </a:r>
            <a:r>
              <a:rPr lang="es-MX" sz="1800" dirty="0" smtClean="0"/>
              <a:t>Municipal </a:t>
            </a:r>
            <a:r>
              <a:rPr lang="es-MX" sz="1800" dirty="0"/>
              <a:t>de </a:t>
            </a:r>
            <a:r>
              <a:rPr lang="es-MX" sz="1800" dirty="0" smtClean="0"/>
              <a:t>Chía </a:t>
            </a:r>
            <a:r>
              <a:rPr lang="es-MX" sz="1800" dirty="0"/>
              <a:t>incluido el suministro de repuestos y </a:t>
            </a:r>
            <a:r>
              <a:rPr lang="es-MX" sz="1800" dirty="0" smtClean="0"/>
              <a:t>accesorios¨, </a:t>
            </a:r>
            <a:r>
              <a:rPr lang="es-CO" sz="1800" dirty="0" smtClean="0"/>
              <a:t>el cual se encuentra en una ejecución presupuestal del 97 %.</a:t>
            </a:r>
          </a:p>
          <a:p>
            <a:pPr marL="0" indent="0" algn="just">
              <a:buNone/>
            </a:pPr>
            <a:endParaRPr lang="es-CO" sz="1800" dirty="0" smtClean="0"/>
          </a:p>
          <a:p>
            <a:pPr marL="0" indent="0" algn="just">
              <a:buNone/>
            </a:pPr>
            <a:endParaRPr lang="es-CO" sz="1800" dirty="0"/>
          </a:p>
          <a:p>
            <a:pPr marL="0" indent="0" algn="ctr">
              <a:buNone/>
            </a:pPr>
            <a:endParaRPr lang="es-CO" sz="1800" dirty="0" smtClean="0"/>
          </a:p>
          <a:p>
            <a:pPr marL="0" indent="0" algn="ctr">
              <a:buNone/>
            </a:pPr>
            <a:endParaRPr lang="es-CO" sz="1800" dirty="0"/>
          </a:p>
        </p:txBody>
      </p:sp>
      <p:pic>
        <p:nvPicPr>
          <p:cNvPr id="2" name="Imagen 1"/>
          <p:cNvPicPr>
            <a:picLocks noChangeAspect="1"/>
          </p:cNvPicPr>
          <p:nvPr/>
        </p:nvPicPr>
        <p:blipFill>
          <a:blip r:embed="rId2"/>
          <a:stretch>
            <a:fillRect/>
          </a:stretch>
        </p:blipFill>
        <p:spPr>
          <a:xfrm>
            <a:off x="683568" y="3717032"/>
            <a:ext cx="7614500" cy="896491"/>
          </a:xfrm>
          <a:prstGeom prst="rect">
            <a:avLst/>
          </a:prstGeom>
        </p:spPr>
      </p:pic>
      <p:pic>
        <p:nvPicPr>
          <p:cNvPr id="7" name="Imagen 6"/>
          <p:cNvPicPr>
            <a:picLocks noChangeAspect="1"/>
          </p:cNvPicPr>
          <p:nvPr/>
        </p:nvPicPr>
        <p:blipFill>
          <a:blip r:embed="rId3"/>
          <a:stretch>
            <a:fillRect/>
          </a:stretch>
        </p:blipFill>
        <p:spPr>
          <a:xfrm>
            <a:off x="1187624" y="4797152"/>
            <a:ext cx="6336703" cy="655060"/>
          </a:xfrm>
          <a:prstGeom prst="rect">
            <a:avLst/>
          </a:prstGeom>
        </p:spPr>
      </p:pic>
    </p:spTree>
    <p:extLst>
      <p:ext uri="{BB962C8B-B14F-4D97-AF65-F5344CB8AC3E}">
        <p14:creationId xmlns:p14="http://schemas.microsoft.com/office/powerpoint/2010/main" val="3378538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1853</TotalTime>
  <Words>2361</Words>
  <Application>Microsoft Office PowerPoint</Application>
  <PresentationFormat>Presentación en pantalla (4:3)</PresentationFormat>
  <Paragraphs>131</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PROYECTOS1</dc:creator>
  <cp:lastModifiedBy>PASANTE ING.CIVIL1</cp:lastModifiedBy>
  <cp:revision>144</cp:revision>
  <dcterms:created xsi:type="dcterms:W3CDTF">2016-02-25T15:41:27Z</dcterms:created>
  <dcterms:modified xsi:type="dcterms:W3CDTF">2019-12-15T21:30:43Z</dcterms:modified>
</cp:coreProperties>
</file>